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353" r:id="rId2"/>
    <p:sldId id="316" r:id="rId3"/>
    <p:sldId id="365" r:id="rId4"/>
    <p:sldId id="304" r:id="rId5"/>
    <p:sldId id="305" r:id="rId6"/>
    <p:sldId id="310" r:id="rId7"/>
    <p:sldId id="311" r:id="rId8"/>
    <p:sldId id="312" r:id="rId9"/>
    <p:sldId id="313" r:id="rId10"/>
    <p:sldId id="314" r:id="rId11"/>
    <p:sldId id="306" r:id="rId12"/>
    <p:sldId id="315" r:id="rId13"/>
    <p:sldId id="317" r:id="rId14"/>
    <p:sldId id="318" r:id="rId15"/>
    <p:sldId id="319" r:id="rId16"/>
    <p:sldId id="320" r:id="rId17"/>
    <p:sldId id="321" r:id="rId18"/>
    <p:sldId id="322" r:id="rId19"/>
    <p:sldId id="307" r:id="rId20"/>
    <p:sldId id="324" r:id="rId21"/>
    <p:sldId id="323" r:id="rId22"/>
    <p:sldId id="351" r:id="rId23"/>
    <p:sldId id="325" r:id="rId24"/>
    <p:sldId id="327" r:id="rId25"/>
    <p:sldId id="326" r:id="rId26"/>
    <p:sldId id="328" r:id="rId27"/>
    <p:sldId id="329" r:id="rId28"/>
    <p:sldId id="330" r:id="rId29"/>
    <p:sldId id="331" r:id="rId30"/>
    <p:sldId id="332" r:id="rId31"/>
    <p:sldId id="354" r:id="rId32"/>
    <p:sldId id="333" r:id="rId33"/>
    <p:sldId id="334" r:id="rId34"/>
    <p:sldId id="335" r:id="rId35"/>
    <p:sldId id="356" r:id="rId36"/>
    <p:sldId id="337" r:id="rId37"/>
    <p:sldId id="355" r:id="rId38"/>
    <p:sldId id="339" r:id="rId39"/>
    <p:sldId id="357" r:id="rId40"/>
    <p:sldId id="358" r:id="rId41"/>
    <p:sldId id="341" r:id="rId42"/>
    <p:sldId id="343" r:id="rId43"/>
    <p:sldId id="359" r:id="rId44"/>
    <p:sldId id="363" r:id="rId45"/>
    <p:sldId id="308" r:id="rId46"/>
    <p:sldId id="348" r:id="rId47"/>
    <p:sldId id="345" r:id="rId48"/>
    <p:sldId id="309" r:id="rId49"/>
    <p:sldId id="346" r:id="rId50"/>
    <p:sldId id="347" r:id="rId51"/>
    <p:sldId id="364" r:id="rId52"/>
    <p:sldId id="350" r:id="rId53"/>
    <p:sldId id="349" r:id="rId54"/>
  </p:sldIdLst>
  <p:sldSz cx="12192000" cy="6858000"/>
  <p:notesSz cx="6858000" cy="9144000"/>
  <p:embeddedFontLst>
    <p:embeddedFont>
      <p:font typeface="맑은 고딕" panose="020B0503020000020004" pitchFamily="50" charset="-127"/>
      <p:regular r:id="rId56"/>
      <p:bold r:id="rId57"/>
    </p:embeddedFont>
    <p:embeddedFont>
      <p:font typeface="나눔고딕" panose="020D0604000000000000" pitchFamily="50" charset="-127"/>
      <p:regular r:id="rId58"/>
      <p:bold r:id="rId59"/>
    </p:embeddedFont>
    <p:embeddedFont>
      <p:font typeface="나눔스퀘어 Bold" panose="020B0600000101010101" pitchFamily="50" charset="-127"/>
      <p:bold r:id="rId60"/>
    </p:embeddedFont>
    <p:embeddedFont>
      <p:font typeface="나눔고딕 ExtraBold" panose="020D0904000000000000" pitchFamily="50" charset="-127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0D38"/>
    <a:srgbClr val="F28280"/>
    <a:srgbClr val="A4D232"/>
    <a:srgbClr val="2E2E2E"/>
    <a:srgbClr val="FF83BF"/>
    <a:srgbClr val="CAE488"/>
    <a:srgbClr val="FF9D0D"/>
    <a:srgbClr val="8181FF"/>
    <a:srgbClr val="759721"/>
    <a:srgbClr val="F76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DEC2A4-1512-407E-9C44-CADECBCAB787}">
  <a:tblStyle styleId="{07DEC2A4-1512-407E-9C44-CADECBCAB7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15" autoAdjust="0"/>
    <p:restoredTop sz="91405" autoAdjust="0"/>
  </p:normalViewPr>
  <p:slideViewPr>
    <p:cSldViewPr snapToGrid="0">
      <p:cViewPr varScale="1">
        <p:scale>
          <a:sx n="102" d="100"/>
          <a:sy n="102" d="100"/>
        </p:scale>
        <p:origin x="118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9" d="100"/>
          <a:sy n="109" d="100"/>
        </p:scale>
        <p:origin x="5156" y="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나눔고딕" panose="020D0604000000000000" pitchFamily="50" charset="-127"/>
        <a:ea typeface="나눔고딕" panose="020D0604000000000000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45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63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764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18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595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323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348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734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246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222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80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841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36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908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047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61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472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6136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617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178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184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370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7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973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4042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55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893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489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1544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0791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3885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9707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41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8964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4949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4107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442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32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978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135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049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404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8C910D57-AE1D-F762-A21B-42C821B555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43716" y="6217623"/>
            <a:ext cx="8844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;p1">
            <a:extLst>
              <a:ext uri="{FF2B5EF4-FFF2-40B4-BE49-F238E27FC236}">
                <a16:creationId xmlns:a16="http://schemas.microsoft.com/office/drawing/2014/main" id="{1CD8C78C-C297-99EA-A7F5-B059D35613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43716" y="6217623"/>
            <a:ext cx="8844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bg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09B34D3E-F03D-93C3-7B25-D0EFF4FF8C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43716" y="6217623"/>
            <a:ext cx="8844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7AF9E0B5-8B0E-CD35-4A5F-1C4830E6A5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43716" y="6217623"/>
            <a:ext cx="8844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4" name="Google Shape;8;p1">
            <a:extLst>
              <a:ext uri="{FF2B5EF4-FFF2-40B4-BE49-F238E27FC236}">
                <a16:creationId xmlns:a16="http://schemas.microsoft.com/office/drawing/2014/main" id="{DFECFFBD-4FF7-B406-59BF-8E1D0AEA88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43716" y="6217623"/>
            <a:ext cx="8844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F6F6C9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6940CF8-62D4-8AE9-8AFD-4CE4BB8067C7}"/>
              </a:ext>
            </a:extLst>
          </p:cNvPr>
          <p:cNvGrpSpPr/>
          <p:nvPr userDrawn="1"/>
        </p:nvGrpSpPr>
        <p:grpSpPr>
          <a:xfrm>
            <a:off x="1" y="-1"/>
            <a:ext cx="12036401" cy="6858001"/>
            <a:chOff x="0" y="-10346"/>
            <a:chExt cx="12054559" cy="6868347"/>
          </a:xfrm>
        </p:grpSpPr>
        <p:sp>
          <p:nvSpPr>
            <p:cNvPr id="4" name="Google Shape;11;p32">
              <a:extLst>
                <a:ext uri="{FF2B5EF4-FFF2-40B4-BE49-F238E27FC236}">
                  <a16:creationId xmlns:a16="http://schemas.microsoft.com/office/drawing/2014/main" id="{DF8C93C7-CFA1-CD3C-E1DA-92CACCCA9F58}"/>
                </a:ext>
              </a:extLst>
            </p:cNvPr>
            <p:cNvSpPr/>
            <p:nvPr/>
          </p:nvSpPr>
          <p:spPr>
            <a:xfrm>
              <a:off x="8565159" y="627489"/>
              <a:ext cx="786240" cy="786240"/>
            </a:xfrm>
            <a:prstGeom prst="ellipse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89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" name="Google Shape;12;p32">
              <a:extLst>
                <a:ext uri="{FF2B5EF4-FFF2-40B4-BE49-F238E27FC236}">
                  <a16:creationId xmlns:a16="http://schemas.microsoft.com/office/drawing/2014/main" id="{972CF95B-71DA-C0DA-7254-67E669E37E6F}"/>
                </a:ext>
              </a:extLst>
            </p:cNvPr>
            <p:cNvSpPr/>
            <p:nvPr/>
          </p:nvSpPr>
          <p:spPr>
            <a:xfrm>
              <a:off x="346039" y="5583417"/>
              <a:ext cx="2110902" cy="1274584"/>
            </a:xfrm>
            <a:custGeom>
              <a:avLst/>
              <a:gdLst/>
              <a:ahLst/>
              <a:cxnLst/>
              <a:rect l="l" t="t" r="r" b="b"/>
              <a:pathLst>
                <a:path w="2110902" h="1274584" extrusionOk="0">
                  <a:moveTo>
                    <a:pt x="1055451" y="0"/>
                  </a:moveTo>
                  <a:cubicBezTo>
                    <a:pt x="1638360" y="0"/>
                    <a:pt x="2110902" y="472542"/>
                    <a:pt x="2110902" y="1055451"/>
                  </a:cubicBezTo>
                  <a:cubicBezTo>
                    <a:pt x="2110902" y="1128315"/>
                    <a:pt x="2103519" y="1199454"/>
                    <a:pt x="2089459" y="1268161"/>
                  </a:cubicBezTo>
                  <a:lnTo>
                    <a:pt x="2087808" y="1274584"/>
                  </a:lnTo>
                  <a:lnTo>
                    <a:pt x="23095" y="1274584"/>
                  </a:lnTo>
                  <a:lnTo>
                    <a:pt x="21443" y="1268161"/>
                  </a:lnTo>
                  <a:cubicBezTo>
                    <a:pt x="7383" y="1199454"/>
                    <a:pt x="0" y="1128315"/>
                    <a:pt x="0" y="1055451"/>
                  </a:cubicBezTo>
                  <a:cubicBezTo>
                    <a:pt x="0" y="472542"/>
                    <a:pt x="472542" y="0"/>
                    <a:pt x="1055451" y="0"/>
                  </a:cubicBezTo>
                  <a:close/>
                </a:path>
              </a:pathLst>
            </a:custGeom>
            <a:gradFill>
              <a:gsLst>
                <a:gs pos="0">
                  <a:srgbClr val="9ACD32">
                    <a:alpha val="49803"/>
                  </a:srgbClr>
                </a:gs>
                <a:gs pos="100000">
                  <a:srgbClr val="F19182"/>
                </a:gs>
              </a:gsLst>
              <a:lin ang="135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89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13;p32">
              <a:extLst>
                <a:ext uri="{FF2B5EF4-FFF2-40B4-BE49-F238E27FC236}">
                  <a16:creationId xmlns:a16="http://schemas.microsoft.com/office/drawing/2014/main" id="{54FC5BC1-F157-CE2D-8DF9-CD803B6904A9}"/>
                </a:ext>
              </a:extLst>
            </p:cNvPr>
            <p:cNvSpPr/>
            <p:nvPr/>
          </p:nvSpPr>
          <p:spPr>
            <a:xfrm>
              <a:off x="2012251" y="6220709"/>
              <a:ext cx="1213860" cy="637292"/>
            </a:xfrm>
            <a:custGeom>
              <a:avLst/>
              <a:gdLst/>
              <a:ahLst/>
              <a:cxnLst/>
              <a:rect l="l" t="t" r="r" b="b"/>
              <a:pathLst>
                <a:path w="1213860" h="637292" extrusionOk="0">
                  <a:moveTo>
                    <a:pt x="606930" y="0"/>
                  </a:moveTo>
                  <a:cubicBezTo>
                    <a:pt x="942128" y="0"/>
                    <a:pt x="1213860" y="271732"/>
                    <a:pt x="1213860" y="606930"/>
                  </a:cubicBezTo>
                  <a:lnTo>
                    <a:pt x="1210799" y="637292"/>
                  </a:lnTo>
                  <a:lnTo>
                    <a:pt x="3061" y="637292"/>
                  </a:lnTo>
                  <a:lnTo>
                    <a:pt x="0" y="606930"/>
                  </a:lnTo>
                  <a:cubicBezTo>
                    <a:pt x="0" y="271732"/>
                    <a:pt x="271732" y="0"/>
                    <a:pt x="606930" y="0"/>
                  </a:cubicBezTo>
                  <a:close/>
                </a:path>
              </a:pathLst>
            </a:custGeom>
            <a:gradFill>
              <a:gsLst>
                <a:gs pos="0">
                  <a:srgbClr val="31EAFE">
                    <a:alpha val="40000"/>
                  </a:srgbClr>
                </a:gs>
                <a:gs pos="100000">
                  <a:srgbClr val="F19182"/>
                </a:gs>
              </a:gsLst>
              <a:lin ang="135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89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" name="Google Shape;14;p32">
              <a:extLst>
                <a:ext uri="{FF2B5EF4-FFF2-40B4-BE49-F238E27FC236}">
                  <a16:creationId xmlns:a16="http://schemas.microsoft.com/office/drawing/2014/main" id="{A435FA60-26F2-CBC8-6BC3-59808388B108}"/>
                </a:ext>
              </a:extLst>
            </p:cNvPr>
            <p:cNvSpPr/>
            <p:nvPr/>
          </p:nvSpPr>
          <p:spPr>
            <a:xfrm rot="10800000">
              <a:off x="9737466" y="-10346"/>
              <a:ext cx="2317093" cy="1399085"/>
            </a:xfrm>
            <a:custGeom>
              <a:avLst/>
              <a:gdLst/>
              <a:ahLst/>
              <a:cxnLst/>
              <a:rect l="l" t="t" r="r" b="b"/>
              <a:pathLst>
                <a:path w="2110902" h="1274584" extrusionOk="0">
                  <a:moveTo>
                    <a:pt x="1055451" y="0"/>
                  </a:moveTo>
                  <a:cubicBezTo>
                    <a:pt x="1638360" y="0"/>
                    <a:pt x="2110902" y="472542"/>
                    <a:pt x="2110902" y="1055451"/>
                  </a:cubicBezTo>
                  <a:cubicBezTo>
                    <a:pt x="2110902" y="1128315"/>
                    <a:pt x="2103519" y="1199454"/>
                    <a:pt x="2089459" y="1268161"/>
                  </a:cubicBezTo>
                  <a:lnTo>
                    <a:pt x="2087808" y="1274584"/>
                  </a:lnTo>
                  <a:lnTo>
                    <a:pt x="23095" y="1274584"/>
                  </a:lnTo>
                  <a:lnTo>
                    <a:pt x="21443" y="1268161"/>
                  </a:lnTo>
                  <a:cubicBezTo>
                    <a:pt x="7383" y="1199454"/>
                    <a:pt x="0" y="1128315"/>
                    <a:pt x="0" y="1055451"/>
                  </a:cubicBezTo>
                  <a:cubicBezTo>
                    <a:pt x="0" y="472542"/>
                    <a:pt x="472542" y="0"/>
                    <a:pt x="1055451" y="0"/>
                  </a:cubicBez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9ACD32">
                    <a:alpha val="40000"/>
                  </a:srgbClr>
                </a:gs>
              </a:gsLst>
              <a:lin ang="135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89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8" name="Google Shape;15;p32">
              <a:extLst>
                <a:ext uri="{FF2B5EF4-FFF2-40B4-BE49-F238E27FC236}">
                  <a16:creationId xmlns:a16="http://schemas.microsoft.com/office/drawing/2014/main" id="{BA004644-A55B-7E9E-967A-6D9D62ED6182}"/>
                </a:ext>
              </a:extLst>
            </p:cNvPr>
            <p:cNvSpPr/>
            <p:nvPr/>
          </p:nvSpPr>
          <p:spPr>
            <a:xfrm>
              <a:off x="3541660" y="6307441"/>
              <a:ext cx="223243" cy="223243"/>
            </a:xfrm>
            <a:prstGeom prst="ellipse">
              <a:avLst/>
            </a:prstGeom>
            <a:solidFill>
              <a:schemeClr val="lt1"/>
            </a:solidFill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89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9" name="Google Shape;16;p32">
              <a:extLst>
                <a:ext uri="{FF2B5EF4-FFF2-40B4-BE49-F238E27FC236}">
                  <a16:creationId xmlns:a16="http://schemas.microsoft.com/office/drawing/2014/main" id="{E4A27A59-3BC4-B2E6-1AFD-8B368C525D78}"/>
                </a:ext>
              </a:extLst>
            </p:cNvPr>
            <p:cNvSpPr/>
            <p:nvPr/>
          </p:nvSpPr>
          <p:spPr>
            <a:xfrm>
              <a:off x="0" y="2"/>
              <a:ext cx="1618741" cy="1751195"/>
            </a:xfrm>
            <a:custGeom>
              <a:avLst/>
              <a:gdLst/>
              <a:ahLst/>
              <a:cxnLst/>
              <a:rect l="l" t="t" r="r" b="b"/>
              <a:pathLst>
                <a:path w="1618741" h="1751195" extrusionOk="0">
                  <a:moveTo>
                    <a:pt x="0" y="0"/>
                  </a:moveTo>
                  <a:lnTo>
                    <a:pt x="1514646" y="0"/>
                  </a:lnTo>
                  <a:lnTo>
                    <a:pt x="1520352" y="11845"/>
                  </a:lnTo>
                  <a:cubicBezTo>
                    <a:pt x="1583707" y="161633"/>
                    <a:pt x="1618741" y="326317"/>
                    <a:pt x="1618741" y="499184"/>
                  </a:cubicBezTo>
                  <a:cubicBezTo>
                    <a:pt x="1618741" y="1190651"/>
                    <a:pt x="1058197" y="1751195"/>
                    <a:pt x="366730" y="1751195"/>
                  </a:cubicBezTo>
                  <a:cubicBezTo>
                    <a:pt x="280297" y="1751195"/>
                    <a:pt x="195909" y="1742437"/>
                    <a:pt x="114406" y="1725759"/>
                  </a:cubicBezTo>
                  <a:lnTo>
                    <a:pt x="0" y="169634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89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10955133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10955133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DFECFFBD-4FF7-B406-59BF-8E1D0AEA88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43716" y="6217623"/>
            <a:ext cx="8844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ECA208-15A1-5B33-07FC-9A25A5F5985D}"/>
              </a:ext>
            </a:extLst>
          </p:cNvPr>
          <p:cNvSpPr/>
          <p:nvPr userDrawn="1"/>
        </p:nvSpPr>
        <p:spPr>
          <a:xfrm>
            <a:off x="0" y="0"/>
            <a:ext cx="12192000" cy="1006677"/>
          </a:xfrm>
          <a:prstGeom prst="rect">
            <a:avLst/>
          </a:prstGeom>
          <a:solidFill>
            <a:srgbClr val="F6F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11;p32">
            <a:extLst>
              <a:ext uri="{FF2B5EF4-FFF2-40B4-BE49-F238E27FC236}">
                <a16:creationId xmlns:a16="http://schemas.microsoft.com/office/drawing/2014/main" id="{91BB18D7-F167-FB74-E7DF-407F61A5EA88}"/>
              </a:ext>
            </a:extLst>
          </p:cNvPr>
          <p:cNvSpPr/>
          <p:nvPr userDrawn="1"/>
        </p:nvSpPr>
        <p:spPr>
          <a:xfrm>
            <a:off x="52020" y="219070"/>
            <a:ext cx="270042" cy="270043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89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4" name="Google Shape;14;p32">
            <a:extLst>
              <a:ext uri="{FF2B5EF4-FFF2-40B4-BE49-F238E27FC236}">
                <a16:creationId xmlns:a16="http://schemas.microsoft.com/office/drawing/2014/main" id="{CA2EE0D9-2FF5-CC10-2F14-FE4FF7589DE2}"/>
              </a:ext>
            </a:extLst>
          </p:cNvPr>
          <p:cNvSpPr/>
          <p:nvPr userDrawn="1"/>
        </p:nvSpPr>
        <p:spPr>
          <a:xfrm rot="10800000">
            <a:off x="454661" y="-1"/>
            <a:ext cx="795830" cy="480531"/>
          </a:xfrm>
          <a:custGeom>
            <a:avLst/>
            <a:gdLst/>
            <a:ahLst/>
            <a:cxnLst/>
            <a:rect l="l" t="t" r="r" b="b"/>
            <a:pathLst>
              <a:path w="2110902" h="1274584" extrusionOk="0">
                <a:moveTo>
                  <a:pt x="1055451" y="0"/>
                </a:moveTo>
                <a:cubicBezTo>
                  <a:pt x="1638360" y="0"/>
                  <a:pt x="2110902" y="472542"/>
                  <a:pt x="2110902" y="1055451"/>
                </a:cubicBezTo>
                <a:cubicBezTo>
                  <a:pt x="2110902" y="1128315"/>
                  <a:pt x="2103519" y="1199454"/>
                  <a:pt x="2089459" y="1268161"/>
                </a:cubicBezTo>
                <a:lnTo>
                  <a:pt x="2087808" y="1274584"/>
                </a:lnTo>
                <a:lnTo>
                  <a:pt x="23095" y="1274584"/>
                </a:lnTo>
                <a:lnTo>
                  <a:pt x="21443" y="1268161"/>
                </a:lnTo>
                <a:cubicBezTo>
                  <a:pt x="7383" y="1199454"/>
                  <a:pt x="0" y="1128315"/>
                  <a:pt x="0" y="1055451"/>
                </a:cubicBezTo>
                <a:cubicBezTo>
                  <a:pt x="0" y="472542"/>
                  <a:pt x="472542" y="0"/>
                  <a:pt x="1055451" y="0"/>
                </a:cubicBezTo>
                <a:close/>
              </a:path>
            </a:pathLst>
          </a:custGeom>
          <a:gradFill>
            <a:gsLst>
              <a:gs pos="0">
                <a:srgbClr val="FFC000"/>
              </a:gs>
              <a:gs pos="100000">
                <a:srgbClr val="9ACD32">
                  <a:alpha val="40000"/>
                </a:srgbClr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89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5" name="Google Shape;12;p32">
            <a:extLst>
              <a:ext uri="{FF2B5EF4-FFF2-40B4-BE49-F238E27FC236}">
                <a16:creationId xmlns:a16="http://schemas.microsoft.com/office/drawing/2014/main" id="{C6D61EB6-523E-253F-7F22-4018C87522E6}"/>
              </a:ext>
            </a:extLst>
          </p:cNvPr>
          <p:cNvSpPr/>
          <p:nvPr userDrawn="1"/>
        </p:nvSpPr>
        <p:spPr>
          <a:xfrm>
            <a:off x="10787209" y="568908"/>
            <a:ext cx="725012" cy="437769"/>
          </a:xfrm>
          <a:custGeom>
            <a:avLst/>
            <a:gdLst/>
            <a:ahLst/>
            <a:cxnLst/>
            <a:rect l="l" t="t" r="r" b="b"/>
            <a:pathLst>
              <a:path w="2110902" h="1274584" extrusionOk="0">
                <a:moveTo>
                  <a:pt x="1055451" y="0"/>
                </a:moveTo>
                <a:cubicBezTo>
                  <a:pt x="1638360" y="0"/>
                  <a:pt x="2110902" y="472542"/>
                  <a:pt x="2110902" y="1055451"/>
                </a:cubicBezTo>
                <a:cubicBezTo>
                  <a:pt x="2110902" y="1128315"/>
                  <a:pt x="2103519" y="1199454"/>
                  <a:pt x="2089459" y="1268161"/>
                </a:cubicBezTo>
                <a:lnTo>
                  <a:pt x="2087808" y="1274584"/>
                </a:lnTo>
                <a:lnTo>
                  <a:pt x="23095" y="1274584"/>
                </a:lnTo>
                <a:lnTo>
                  <a:pt x="21443" y="1268161"/>
                </a:lnTo>
                <a:cubicBezTo>
                  <a:pt x="7383" y="1199454"/>
                  <a:pt x="0" y="1128315"/>
                  <a:pt x="0" y="1055451"/>
                </a:cubicBezTo>
                <a:cubicBezTo>
                  <a:pt x="0" y="472542"/>
                  <a:pt x="472542" y="0"/>
                  <a:pt x="1055451" y="0"/>
                </a:cubicBezTo>
                <a:close/>
              </a:path>
            </a:pathLst>
          </a:custGeom>
          <a:gradFill>
            <a:gsLst>
              <a:gs pos="0">
                <a:srgbClr val="9ACD32">
                  <a:alpha val="49803"/>
                </a:srgbClr>
              </a:gs>
              <a:gs pos="100000">
                <a:srgbClr val="F19182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89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" name="Google Shape;13;p32">
            <a:extLst>
              <a:ext uri="{FF2B5EF4-FFF2-40B4-BE49-F238E27FC236}">
                <a16:creationId xmlns:a16="http://schemas.microsoft.com/office/drawing/2014/main" id="{3E9412CE-CD3A-6468-0ECF-D05F712C9040}"/>
              </a:ext>
            </a:extLst>
          </p:cNvPr>
          <p:cNvSpPr/>
          <p:nvPr userDrawn="1"/>
        </p:nvSpPr>
        <p:spPr>
          <a:xfrm>
            <a:off x="11359487" y="787792"/>
            <a:ext cx="416913" cy="218885"/>
          </a:xfrm>
          <a:custGeom>
            <a:avLst/>
            <a:gdLst/>
            <a:ahLst/>
            <a:cxnLst/>
            <a:rect l="l" t="t" r="r" b="b"/>
            <a:pathLst>
              <a:path w="1213860" h="637292" extrusionOk="0">
                <a:moveTo>
                  <a:pt x="606930" y="0"/>
                </a:moveTo>
                <a:cubicBezTo>
                  <a:pt x="942128" y="0"/>
                  <a:pt x="1213860" y="271732"/>
                  <a:pt x="1213860" y="606930"/>
                </a:cubicBezTo>
                <a:lnTo>
                  <a:pt x="1210799" y="637292"/>
                </a:lnTo>
                <a:lnTo>
                  <a:pt x="3061" y="637292"/>
                </a:lnTo>
                <a:lnTo>
                  <a:pt x="0" y="606930"/>
                </a:lnTo>
                <a:cubicBezTo>
                  <a:pt x="0" y="271732"/>
                  <a:pt x="271732" y="0"/>
                  <a:pt x="606930" y="0"/>
                </a:cubicBezTo>
                <a:close/>
              </a:path>
            </a:pathLst>
          </a:custGeom>
          <a:gradFill>
            <a:gsLst>
              <a:gs pos="0">
                <a:srgbClr val="31EAFE">
                  <a:alpha val="40000"/>
                </a:srgbClr>
              </a:gs>
              <a:gs pos="100000">
                <a:srgbClr val="F19182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89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7" name="Google Shape;15;p32">
            <a:extLst>
              <a:ext uri="{FF2B5EF4-FFF2-40B4-BE49-F238E27FC236}">
                <a16:creationId xmlns:a16="http://schemas.microsoft.com/office/drawing/2014/main" id="{8FB1F9ED-309C-673E-2180-2D785A006D5E}"/>
              </a:ext>
            </a:extLst>
          </p:cNvPr>
          <p:cNvSpPr/>
          <p:nvPr userDrawn="1"/>
        </p:nvSpPr>
        <p:spPr>
          <a:xfrm>
            <a:off x="10462733" y="817581"/>
            <a:ext cx="76675" cy="76675"/>
          </a:xfrm>
          <a:prstGeom prst="ellipse">
            <a:avLst/>
          </a:prstGeom>
          <a:solidFill>
            <a:schemeClr val="lt1"/>
          </a:solidFill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89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9" name="Google Shape;66;p1" descr="올리브영 로고 – CJ미디어라이브러리">
            <a:extLst>
              <a:ext uri="{FF2B5EF4-FFF2-40B4-BE49-F238E27FC236}">
                <a16:creationId xmlns:a16="http://schemas.microsoft.com/office/drawing/2014/main" id="{2498B41F-271D-6959-5D2F-9892A8590573}"/>
              </a:ext>
            </a:extLst>
          </p:cNvPr>
          <p:cNvPicPr preferRelativeResize="0"/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0633061" y="1064329"/>
            <a:ext cx="1452851" cy="3224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>
            <a:extLst>
              <a:ext uri="{FF2B5EF4-FFF2-40B4-BE49-F238E27FC236}">
                <a16:creationId xmlns:a16="http://schemas.microsoft.com/office/drawing/2014/main" id="{5C54E7B1-B14F-24A9-C812-ABDB0779C0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43716" y="6217623"/>
            <a:ext cx="8844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AC5FF508-2026-57B5-F15E-29AFAE1CAB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43716" y="6217623"/>
            <a:ext cx="8844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5CB4D71B-56BC-A14F-FA85-9596D12E55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43716" y="6217623"/>
            <a:ext cx="8844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C027DB14-2BC1-956E-C3B6-9B70472058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43716" y="6217623"/>
            <a:ext cx="8844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;p1">
            <a:extLst>
              <a:ext uri="{FF2B5EF4-FFF2-40B4-BE49-F238E27FC236}">
                <a16:creationId xmlns:a16="http://schemas.microsoft.com/office/drawing/2014/main" id="{2788B9F4-DC14-92D5-E28F-42FE71117AA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1143716" y="6217623"/>
            <a:ext cx="8844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5" Type="http://schemas.openxmlformats.org/officeDocument/2006/relationships/image" Target="../media/image72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5" Type="http://schemas.openxmlformats.org/officeDocument/2006/relationships/image" Target="../media/image72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93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microsoft.com/office/2007/relationships/hdphoto" Target="../media/hdphoto7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11" Type="http://schemas.openxmlformats.org/officeDocument/2006/relationships/image" Target="../media/image94.png"/><Relationship Id="rId5" Type="http://schemas.openxmlformats.org/officeDocument/2006/relationships/image" Target="../media/image97.png"/><Relationship Id="rId10" Type="http://schemas.microsoft.com/office/2007/relationships/hdphoto" Target="../media/hdphoto6.wdp"/><Relationship Id="rId4" Type="http://schemas.openxmlformats.org/officeDocument/2006/relationships/image" Target="../media/image96.png"/><Relationship Id="rId9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9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microsoft.com/office/2007/relationships/hdphoto" Target="../media/hdphoto6.wdp"/><Relationship Id="rId10" Type="http://schemas.openxmlformats.org/officeDocument/2006/relationships/image" Target="../media/image119.png"/><Relationship Id="rId4" Type="http://schemas.openxmlformats.org/officeDocument/2006/relationships/image" Target="../media/image72.png"/><Relationship Id="rId9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microsoft.com/office/2007/relationships/hdphoto" Target="../media/hdphoto6.wdp"/><Relationship Id="rId4" Type="http://schemas.openxmlformats.org/officeDocument/2006/relationships/image" Target="../media/image117.png"/><Relationship Id="rId9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93.png"/><Relationship Id="rId3" Type="http://schemas.openxmlformats.org/officeDocument/2006/relationships/image" Target="../media/image125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19" Type="http://schemas.openxmlformats.org/officeDocument/2006/relationships/image" Target="../media/image14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7" Type="http://schemas.openxmlformats.org/officeDocument/2006/relationships/image" Target="../media/image14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050A749-5D3F-295B-AD09-EE2FF62A8F26}"/>
              </a:ext>
            </a:extLst>
          </p:cNvPr>
          <p:cNvSpPr txBox="1">
            <a:spLocks/>
          </p:cNvSpPr>
          <p:nvPr/>
        </p:nvSpPr>
        <p:spPr>
          <a:xfrm>
            <a:off x="876667" y="2943156"/>
            <a:ext cx="10915193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500" b="1">
                <a:solidFill>
                  <a:srgbClr val="221715"/>
                </a:solidFill>
              </a:rPr>
              <a:t>NLP </a:t>
            </a:r>
            <a:r>
              <a:rPr lang="ko-KR" altLang="en-US" sz="3500" b="1">
                <a:solidFill>
                  <a:srgbClr val="221715"/>
                </a:solidFill>
              </a:rPr>
              <a:t>기반 리뷰데이터를 활용한</a:t>
            </a:r>
            <a:br>
              <a:rPr lang="ko-KR" altLang="en-US" sz="3500" b="1">
                <a:solidFill>
                  <a:srgbClr val="221715"/>
                </a:solidFill>
              </a:rPr>
            </a:br>
            <a:r>
              <a:rPr lang="ko-KR" altLang="en-US" sz="3500" b="1">
                <a:solidFill>
                  <a:srgbClr val="F28280"/>
                </a:solidFill>
              </a:rPr>
              <a:t>제품 속성 분석 및 개인맞춤 추천 서비스</a:t>
            </a:r>
            <a:endParaRPr lang="ko-KR" altLang="en-US" sz="3500" b="1" dirty="0">
              <a:solidFill>
                <a:srgbClr val="F28280"/>
              </a:solidFill>
            </a:endParaRPr>
          </a:p>
        </p:txBody>
      </p:sp>
      <p:pic>
        <p:nvPicPr>
          <p:cNvPr id="6" name="Google Shape;66;p1" descr="올리브영 로고 – CJ미디어라이브러리">
            <a:extLst>
              <a:ext uri="{FF2B5EF4-FFF2-40B4-BE49-F238E27FC236}">
                <a16:creationId xmlns:a16="http://schemas.microsoft.com/office/drawing/2014/main" id="{79334DF6-58D5-CCE7-A57B-43B63B2EDB2B}"/>
              </a:ext>
            </a:extLst>
          </p:cNvPr>
          <p:cNvPicPr preferRelativeResize="0"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876667" y="2283720"/>
            <a:ext cx="2971067" cy="659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모서리가 둥근 직사각형 3"/>
          <p:cNvSpPr/>
          <p:nvPr/>
        </p:nvSpPr>
        <p:spPr>
          <a:xfrm>
            <a:off x="9912096" y="5577840"/>
            <a:ext cx="2018004" cy="539496"/>
          </a:xfrm>
          <a:prstGeom prst="roundRect">
            <a:avLst>
              <a:gd name="adj" fmla="val 50000"/>
            </a:avLst>
          </a:prstGeom>
          <a:solidFill>
            <a:srgbClr val="F28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팀명</a:t>
            </a: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추천해영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3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238407-12C0-6D84-20AA-E7EF72C24F18}"/>
              </a:ext>
            </a:extLst>
          </p:cNvPr>
          <p:cNvSpPr/>
          <p:nvPr/>
        </p:nvSpPr>
        <p:spPr>
          <a:xfrm>
            <a:off x="1093826" y="1992431"/>
            <a:ext cx="2854621" cy="2469835"/>
          </a:xfrm>
          <a:prstGeom prst="rect">
            <a:avLst/>
          </a:prstGeom>
          <a:noFill/>
          <a:ln>
            <a:solidFill>
              <a:srgbClr val="B6D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0847679-020F-6549-1A2D-7D48B04DEF54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2563713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1.4 </a:t>
            </a:r>
            <a:r>
              <a:rPr lang="ko-KR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A14575-E9BD-F579-C161-0BC276965DAD}"/>
              </a:ext>
            </a:extLst>
          </p:cNvPr>
          <p:cNvSpPr/>
          <p:nvPr/>
        </p:nvSpPr>
        <p:spPr>
          <a:xfrm>
            <a:off x="1613955" y="1768031"/>
            <a:ext cx="1814362" cy="448800"/>
          </a:xfrm>
          <a:prstGeom prst="roundRect">
            <a:avLst>
              <a:gd name="adj" fmla="val 50000"/>
            </a:avLst>
          </a:prstGeom>
          <a:solidFill>
            <a:srgbClr val="B6D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Language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Google Shape;223;p20">
            <a:extLst>
              <a:ext uri="{FF2B5EF4-FFF2-40B4-BE49-F238E27FC236}">
                <a16:creationId xmlns:a16="http://schemas.microsoft.com/office/drawing/2014/main" id="{E0301E79-3D2D-33DE-C1A6-7AA7DEE889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9530" y="2499402"/>
            <a:ext cx="2583217" cy="719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8;p20">
            <a:extLst>
              <a:ext uri="{FF2B5EF4-FFF2-40B4-BE49-F238E27FC236}">
                <a16:creationId xmlns:a16="http://schemas.microsoft.com/office/drawing/2014/main" id="{320F7E4E-8863-64BB-21C7-69C3B04A7FC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5129" y="3476554"/>
            <a:ext cx="1912017" cy="8389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DF15623-A1AC-1604-EE93-65948DD9C347}"/>
              </a:ext>
            </a:extLst>
          </p:cNvPr>
          <p:cNvSpPr/>
          <p:nvPr/>
        </p:nvSpPr>
        <p:spPr>
          <a:xfrm>
            <a:off x="4711566" y="1992431"/>
            <a:ext cx="2854621" cy="2469835"/>
          </a:xfrm>
          <a:prstGeom prst="rect">
            <a:avLst/>
          </a:prstGeom>
          <a:noFill/>
          <a:ln>
            <a:solidFill>
              <a:srgbClr val="B6D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Google Shape;219;p20">
            <a:extLst>
              <a:ext uri="{FF2B5EF4-FFF2-40B4-BE49-F238E27FC236}">
                <a16:creationId xmlns:a16="http://schemas.microsoft.com/office/drawing/2014/main" id="{0E9FE823-38CC-82D7-E1E5-614CDB9064F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86600" y="3218596"/>
            <a:ext cx="2353561" cy="124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20;p20">
            <a:extLst>
              <a:ext uri="{FF2B5EF4-FFF2-40B4-BE49-F238E27FC236}">
                <a16:creationId xmlns:a16="http://schemas.microsoft.com/office/drawing/2014/main" id="{FF9B480B-A4C6-3776-66DA-99958ACAE09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21344" b="17367"/>
          <a:stretch/>
        </p:blipFill>
        <p:spPr>
          <a:xfrm>
            <a:off x="5087711" y="2385469"/>
            <a:ext cx="2016578" cy="77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F60931E-910A-B249-93AB-2C7E27F63BB6}"/>
              </a:ext>
            </a:extLst>
          </p:cNvPr>
          <p:cNvSpPr/>
          <p:nvPr/>
        </p:nvSpPr>
        <p:spPr>
          <a:xfrm>
            <a:off x="5188819" y="1768031"/>
            <a:ext cx="1814362" cy="448800"/>
          </a:xfrm>
          <a:prstGeom prst="roundRect">
            <a:avLst>
              <a:gd name="adj" fmla="val 50000"/>
            </a:avLst>
          </a:prstGeom>
          <a:solidFill>
            <a:srgbClr val="B6D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Tool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AD4377-B2EC-8F0E-524E-F238FE0B3D19}"/>
              </a:ext>
            </a:extLst>
          </p:cNvPr>
          <p:cNvSpPr/>
          <p:nvPr/>
        </p:nvSpPr>
        <p:spPr>
          <a:xfrm>
            <a:off x="4712296" y="4906254"/>
            <a:ext cx="2854621" cy="1460561"/>
          </a:xfrm>
          <a:prstGeom prst="rect">
            <a:avLst/>
          </a:prstGeom>
          <a:noFill/>
          <a:ln>
            <a:solidFill>
              <a:srgbClr val="B6D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566B03F-6110-5181-E4FB-56F0EE54FCF7}"/>
              </a:ext>
            </a:extLst>
          </p:cNvPr>
          <p:cNvSpPr/>
          <p:nvPr/>
        </p:nvSpPr>
        <p:spPr>
          <a:xfrm>
            <a:off x="5189549" y="4681854"/>
            <a:ext cx="1814362" cy="448800"/>
          </a:xfrm>
          <a:prstGeom prst="roundRect">
            <a:avLst>
              <a:gd name="adj" fmla="val 50000"/>
            </a:avLst>
          </a:prstGeom>
          <a:solidFill>
            <a:srgbClr val="B6D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Google Shape;229;p20">
            <a:extLst>
              <a:ext uri="{FF2B5EF4-FFF2-40B4-BE49-F238E27FC236}">
                <a16:creationId xmlns:a16="http://schemas.microsoft.com/office/drawing/2014/main" id="{0E243E25-CD82-9DF9-2991-C1D5F2D1062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0968" y="5275642"/>
            <a:ext cx="1610064" cy="94618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1D736E-AD4B-6602-B6F1-EC57ADE3DE90}"/>
              </a:ext>
            </a:extLst>
          </p:cNvPr>
          <p:cNvSpPr/>
          <p:nvPr/>
        </p:nvSpPr>
        <p:spPr>
          <a:xfrm>
            <a:off x="8243553" y="1992431"/>
            <a:ext cx="2854621" cy="2469835"/>
          </a:xfrm>
          <a:prstGeom prst="rect">
            <a:avLst/>
          </a:prstGeom>
          <a:noFill/>
          <a:ln>
            <a:solidFill>
              <a:srgbClr val="B6D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4570FF3-773D-422E-F2AB-67EDAB901AD8}"/>
              </a:ext>
            </a:extLst>
          </p:cNvPr>
          <p:cNvSpPr/>
          <p:nvPr/>
        </p:nvSpPr>
        <p:spPr>
          <a:xfrm>
            <a:off x="8720806" y="1768031"/>
            <a:ext cx="1814362" cy="448800"/>
          </a:xfrm>
          <a:prstGeom prst="roundRect">
            <a:avLst>
              <a:gd name="adj" fmla="val 50000"/>
            </a:avLst>
          </a:prstGeom>
          <a:solidFill>
            <a:srgbClr val="B6D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Visualization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Google Shape;225;p20">
            <a:extLst>
              <a:ext uri="{FF2B5EF4-FFF2-40B4-BE49-F238E27FC236}">
                <a16:creationId xmlns:a16="http://schemas.microsoft.com/office/drawing/2014/main" id="{CCB20980-FC30-ACA0-6CF2-4A02D2E4424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43150" y="3069223"/>
            <a:ext cx="2255424" cy="50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26;p20">
            <a:extLst>
              <a:ext uri="{FF2B5EF4-FFF2-40B4-BE49-F238E27FC236}">
                <a16:creationId xmlns:a16="http://schemas.microsoft.com/office/drawing/2014/main" id="{64BE4826-ED85-AD15-C877-498346A0500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90068" y="3708608"/>
            <a:ext cx="2197833" cy="592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27;p20">
            <a:extLst>
              <a:ext uri="{FF2B5EF4-FFF2-40B4-BE49-F238E27FC236}">
                <a16:creationId xmlns:a16="http://schemas.microsoft.com/office/drawing/2014/main" id="{AF6AE5E5-95D8-ECDF-E257-CD86D08E3EA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23169" b="24087"/>
          <a:stretch/>
        </p:blipFill>
        <p:spPr>
          <a:xfrm>
            <a:off x="8499342" y="2385469"/>
            <a:ext cx="2343041" cy="6536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10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20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15">
            <a:extLst>
              <a:ext uri="{FF2B5EF4-FFF2-40B4-BE49-F238E27FC236}">
                <a16:creationId xmlns:a16="http://schemas.microsoft.com/office/drawing/2014/main" id="{9F525978-BA85-741E-C2EC-55DB32734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881248"/>
            <a:ext cx="11360800" cy="109550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0799" algn="ctr">
              <a:buSzPts val="3000"/>
            </a:pPr>
            <a:r>
              <a:rPr lang="en-US" altLang="ko-KR" sz="6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</a:t>
            </a:r>
            <a:r>
              <a:rPr lang="ko-KR" altLang="en-US" sz="6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 및 </a:t>
            </a:r>
            <a:r>
              <a:rPr lang="en-US" altLang="ko-KR" sz="6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11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00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0847679-020F-6549-1A2D-7D48B04DEF54}"/>
              </a:ext>
            </a:extLst>
          </p:cNvPr>
          <p:cNvSpPr txBox="1">
            <a:spLocks/>
          </p:cNvSpPr>
          <p:nvPr/>
        </p:nvSpPr>
        <p:spPr>
          <a:xfrm>
            <a:off x="251534" y="49069"/>
            <a:ext cx="4460031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 및 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2.1 </a:t>
            </a:r>
            <a:r>
              <a:rPr lang="ko-KR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카테고리 선정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Google Shape;246;p22">
            <a:extLst>
              <a:ext uri="{FF2B5EF4-FFF2-40B4-BE49-F238E27FC236}">
                <a16:creationId xmlns:a16="http://schemas.microsoft.com/office/drawing/2014/main" id="{E51EFA7A-A68A-A352-2C55-CCF5901365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139" y="3746025"/>
            <a:ext cx="3771501" cy="219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47;p22">
            <a:extLst>
              <a:ext uri="{FF2B5EF4-FFF2-40B4-BE49-F238E27FC236}">
                <a16:creationId xmlns:a16="http://schemas.microsoft.com/office/drawing/2014/main" id="{ED9FBF5A-0DFE-7790-7A47-4CFC463F90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7919" y="3746023"/>
            <a:ext cx="4107599" cy="219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50;p22">
            <a:extLst>
              <a:ext uri="{FF2B5EF4-FFF2-40B4-BE49-F238E27FC236}">
                <a16:creationId xmlns:a16="http://schemas.microsoft.com/office/drawing/2014/main" id="{8BE09499-B1D1-BD35-8AEC-ABBEB2278668}"/>
              </a:ext>
            </a:extLst>
          </p:cNvPr>
          <p:cNvSpPr txBox="1"/>
          <p:nvPr/>
        </p:nvSpPr>
        <p:spPr>
          <a:xfrm>
            <a:off x="1266472" y="5939301"/>
            <a:ext cx="35728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크롤링한 로우 데이터 예시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Google Shape;251;p22">
            <a:extLst>
              <a:ext uri="{FF2B5EF4-FFF2-40B4-BE49-F238E27FC236}">
                <a16:creationId xmlns:a16="http://schemas.microsoft.com/office/drawing/2014/main" id="{059686D2-9DE0-0065-12CB-1360B6BA6B2F}"/>
              </a:ext>
            </a:extLst>
          </p:cNvPr>
          <p:cNvSpPr txBox="1"/>
          <p:nvPr/>
        </p:nvSpPr>
        <p:spPr>
          <a:xfrm>
            <a:off x="6715318" y="5939301"/>
            <a:ext cx="35728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카테고리별 리뷰 비율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Google Shape;252;p22">
            <a:extLst>
              <a:ext uri="{FF2B5EF4-FFF2-40B4-BE49-F238E27FC236}">
                <a16:creationId xmlns:a16="http://schemas.microsoft.com/office/drawing/2014/main" id="{FA5BFEE4-1044-6D76-166E-5AA4E0D847F1}"/>
              </a:ext>
            </a:extLst>
          </p:cNvPr>
          <p:cNvSpPr/>
          <p:nvPr/>
        </p:nvSpPr>
        <p:spPr>
          <a:xfrm>
            <a:off x="6693451" y="3966158"/>
            <a:ext cx="226800" cy="1951600"/>
          </a:xfrm>
          <a:prstGeom prst="rect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Google Shape;253;p22">
            <a:extLst>
              <a:ext uri="{FF2B5EF4-FFF2-40B4-BE49-F238E27FC236}">
                <a16:creationId xmlns:a16="http://schemas.microsoft.com/office/drawing/2014/main" id="{5BD9A6E6-2932-169E-7591-8C270D30EEF3}"/>
              </a:ext>
            </a:extLst>
          </p:cNvPr>
          <p:cNvSpPr/>
          <p:nvPr/>
        </p:nvSpPr>
        <p:spPr>
          <a:xfrm>
            <a:off x="6971451" y="4687974"/>
            <a:ext cx="2947600" cy="524800"/>
          </a:xfrm>
          <a:prstGeom prst="rect">
            <a:avLst/>
          </a:prstGeom>
          <a:solidFill>
            <a:srgbClr val="F10D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" altLang="en-US" sz="1333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별 평균 리뷰수가 </a:t>
            </a:r>
            <a:endParaRPr sz="1333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" altLang="en-US" sz="1333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더마코스메틱이 가장 많음</a:t>
            </a:r>
            <a:r>
              <a:rPr lang="en-US" altLang="ko" sz="1333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(1,757</a:t>
            </a:r>
            <a:r>
              <a:rPr lang="ko" altLang="en-US" sz="1333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" sz="1333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sz="1333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Google Shape;156;p17">
            <a:extLst>
              <a:ext uri="{FF2B5EF4-FFF2-40B4-BE49-F238E27FC236}">
                <a16:creationId xmlns:a16="http://schemas.microsoft.com/office/drawing/2014/main" id="{692C278B-8E6D-F770-1C23-9BF39258A046}"/>
              </a:ext>
            </a:extLst>
          </p:cNvPr>
          <p:cNvSpPr/>
          <p:nvPr/>
        </p:nvSpPr>
        <p:spPr>
          <a:xfrm>
            <a:off x="1167139" y="1560423"/>
            <a:ext cx="3771501" cy="334000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k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(1)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데이터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Google Shape;157;p17">
            <a:extLst>
              <a:ext uri="{FF2B5EF4-FFF2-40B4-BE49-F238E27FC236}">
                <a16:creationId xmlns:a16="http://schemas.microsoft.com/office/drawing/2014/main" id="{B83F1CEF-31F2-BB0D-B165-8524433471D2}"/>
              </a:ext>
            </a:extLst>
          </p:cNvPr>
          <p:cNvSpPr/>
          <p:nvPr/>
        </p:nvSpPr>
        <p:spPr>
          <a:xfrm>
            <a:off x="1167139" y="1891874"/>
            <a:ext cx="3771501" cy="1589880"/>
          </a:xfrm>
          <a:prstGeom prst="rect">
            <a:avLst/>
          </a:prstGeom>
          <a:solidFill>
            <a:srgbClr val="EEEE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83112" indent="-171450">
              <a:buSzPts val="1100"/>
              <a:buFont typeface="Wingdings" panose="05000000000000000000" pitchFamily="2" charset="2"/>
              <a:buChar char="§"/>
            </a:pP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올리브영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홈페이지 </a:t>
            </a:r>
            <a:endParaRPr lang="en-US" altLang="ko-KR" sz="1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662">
              <a:buSzPts val="1100"/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제품 카테고리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리뷰수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3112" indent="-171450">
              <a:buSzPts val="1100"/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3112" indent="-171450">
              <a:buSzPts val="1100"/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건수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30,281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건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662">
              <a:buSzPts val="1100"/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(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총 카테고리 건수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18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   </a:t>
            </a:r>
          </a:p>
          <a:p>
            <a:pPr marL="211662">
              <a:buSzPts val="1100"/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(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 리뷰 건수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13,755,705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sz="16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Google Shape;156;p17">
            <a:extLst>
              <a:ext uri="{FF2B5EF4-FFF2-40B4-BE49-F238E27FC236}">
                <a16:creationId xmlns:a16="http://schemas.microsoft.com/office/drawing/2014/main" id="{62989965-0580-0533-351F-BEFDD4B3DEE4}"/>
              </a:ext>
            </a:extLst>
          </p:cNvPr>
          <p:cNvSpPr/>
          <p:nvPr/>
        </p:nvSpPr>
        <p:spPr>
          <a:xfrm>
            <a:off x="5769490" y="1560423"/>
            <a:ext cx="5255372" cy="334000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(2)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대상 카테고리 선정 </a:t>
            </a:r>
            <a:r>
              <a:rPr lang="en-US" altLang="ko-KR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더마 </a:t>
            </a:r>
            <a:r>
              <a:rPr lang="ko-KR" altLang="en-US" sz="1600" b="1" dirty="0" err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코스메틱</a:t>
            </a:r>
            <a:endParaRPr lang="ko-KR" altLang="en-US" sz="16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Google Shape;157;p17">
            <a:extLst>
              <a:ext uri="{FF2B5EF4-FFF2-40B4-BE49-F238E27FC236}">
                <a16:creationId xmlns:a16="http://schemas.microsoft.com/office/drawing/2014/main" id="{B6A1F149-BB44-8E4E-92C5-02FAEDE19C5A}"/>
              </a:ext>
            </a:extLst>
          </p:cNvPr>
          <p:cNvSpPr/>
          <p:nvPr/>
        </p:nvSpPr>
        <p:spPr>
          <a:xfrm>
            <a:off x="5769490" y="1891874"/>
            <a:ext cx="5255372" cy="1589880"/>
          </a:xfrm>
          <a:prstGeom prst="rect">
            <a:avLst/>
          </a:prstGeom>
          <a:solidFill>
            <a:srgbClr val="EEEE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</a:t>
            </a:r>
            <a:r>
              <a:rPr lang="ko-KR" alt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제품 카테고리 </a:t>
            </a:r>
            <a:r>
              <a:rPr lang="en-US" altLang="ko-KR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: </a:t>
            </a:r>
            <a:r>
              <a:rPr lang="ko-KR" altLang="en-US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건강식품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구강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건강용품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남성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네일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더모코스메틱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라이프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 smtClean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마스크팩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메이크업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미용소품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바디케어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반려동물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선케어</a:t>
            </a:r>
            <a:r>
              <a:rPr lang="en-US" altLang="ko-KR" sz="1600" dirty="0" smtClean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스킨케어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여성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위생용품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클렌징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푸드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향수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디퓨저</a:t>
            </a:r>
            <a:r>
              <a:rPr lang="en-US" altLang="ko-KR" sz="16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헤어케어</a:t>
            </a:r>
            <a:endParaRPr lang="ko-KR" altLang="en-US" sz="16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12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084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2.2 </a:t>
            </a:r>
            <a:r>
              <a:rPr lang="ko-KR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Google Shape;263;p23">
            <a:extLst>
              <a:ext uri="{FF2B5EF4-FFF2-40B4-BE49-F238E27FC236}">
                <a16:creationId xmlns:a16="http://schemas.microsoft.com/office/drawing/2014/main" id="{5593D920-3DD0-D83A-2BF7-D5F2822800DB}"/>
              </a:ext>
            </a:extLst>
          </p:cNvPr>
          <p:cNvGrpSpPr/>
          <p:nvPr/>
        </p:nvGrpSpPr>
        <p:grpSpPr>
          <a:xfrm>
            <a:off x="516567" y="1194968"/>
            <a:ext cx="5434400" cy="5424233"/>
            <a:chOff x="387425" y="896225"/>
            <a:chExt cx="4075800" cy="4068175"/>
          </a:xfrm>
          <a:solidFill>
            <a:srgbClr val="B6DB5B"/>
          </a:solidFill>
        </p:grpSpPr>
        <p:sp>
          <p:nvSpPr>
            <p:cNvPr id="6" name="Google Shape;264;p23">
              <a:extLst>
                <a:ext uri="{FF2B5EF4-FFF2-40B4-BE49-F238E27FC236}">
                  <a16:creationId xmlns:a16="http://schemas.microsoft.com/office/drawing/2014/main" id="{883BC2C1-DDEC-AB98-8639-F11BCE2BE23D}"/>
                </a:ext>
              </a:extLst>
            </p:cNvPr>
            <p:cNvSpPr/>
            <p:nvPr/>
          </p:nvSpPr>
          <p:spPr>
            <a:xfrm>
              <a:off x="387425" y="1142700"/>
              <a:ext cx="4075800" cy="3821700"/>
            </a:xfrm>
            <a:prstGeom prst="rect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" name="Google Shape;265;p23">
              <a:extLst>
                <a:ext uri="{FF2B5EF4-FFF2-40B4-BE49-F238E27FC236}">
                  <a16:creationId xmlns:a16="http://schemas.microsoft.com/office/drawing/2014/main" id="{892D9483-32E9-B33D-4F40-5277A275B2B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5005" y="1438325"/>
              <a:ext cx="2951526" cy="2065204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8" name="Google Shape;266;p23">
              <a:extLst>
                <a:ext uri="{FF2B5EF4-FFF2-40B4-BE49-F238E27FC236}">
                  <a16:creationId xmlns:a16="http://schemas.microsoft.com/office/drawing/2014/main" id="{421202F5-DB85-7C83-A9C1-7647DB5502ED}"/>
                </a:ext>
              </a:extLst>
            </p:cNvPr>
            <p:cNvSpPr/>
            <p:nvPr/>
          </p:nvSpPr>
          <p:spPr>
            <a:xfrm>
              <a:off x="387425" y="896225"/>
              <a:ext cx="4075800" cy="24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데이터 크롤링 </a:t>
              </a:r>
              <a:r>
                <a:rPr lang="ko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→ </a:t>
              </a:r>
              <a:r>
                <a: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  <a:endParaRPr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Google Shape;267;p23">
              <a:extLst>
                <a:ext uri="{FF2B5EF4-FFF2-40B4-BE49-F238E27FC236}">
                  <a16:creationId xmlns:a16="http://schemas.microsoft.com/office/drawing/2014/main" id="{75A8746D-9BA7-749C-F34D-B11CEE0E1CF1}"/>
                </a:ext>
              </a:extLst>
            </p:cNvPr>
            <p:cNvSpPr/>
            <p:nvPr/>
          </p:nvSpPr>
          <p:spPr>
            <a:xfrm>
              <a:off x="960702" y="2781312"/>
              <a:ext cx="650553" cy="155400"/>
            </a:xfrm>
            <a:prstGeom prst="wedgeRectCallout">
              <a:avLst>
                <a:gd name="adj1" fmla="val -9286"/>
                <a:gd name="adj2" fmla="val -9385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 </a:t>
              </a:r>
              <a:r>
                <a:rPr lang="en-US" altLang="ko-KR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URL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Google Shape;268;p23">
              <a:extLst>
                <a:ext uri="{FF2B5EF4-FFF2-40B4-BE49-F238E27FC236}">
                  <a16:creationId xmlns:a16="http://schemas.microsoft.com/office/drawing/2014/main" id="{8DAB3555-F418-8EE9-5BD6-DCF477650A9C}"/>
                </a:ext>
              </a:extLst>
            </p:cNvPr>
            <p:cNvSpPr/>
            <p:nvPr/>
          </p:nvSpPr>
          <p:spPr>
            <a:xfrm>
              <a:off x="1856080" y="1696912"/>
              <a:ext cx="618300" cy="155400"/>
            </a:xfrm>
            <a:prstGeom prst="wedgeRectCallout">
              <a:avLst>
                <a:gd name="adj1" fmla="val 58891"/>
                <a:gd name="adj2" fmla="val -15452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브랜드명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Google Shape;269;p23">
              <a:extLst>
                <a:ext uri="{FF2B5EF4-FFF2-40B4-BE49-F238E27FC236}">
                  <a16:creationId xmlns:a16="http://schemas.microsoft.com/office/drawing/2014/main" id="{D9DAB23A-236B-F124-7EBC-76EC67FCB52B}"/>
                </a:ext>
              </a:extLst>
            </p:cNvPr>
            <p:cNvSpPr/>
            <p:nvPr/>
          </p:nvSpPr>
          <p:spPr>
            <a:xfrm>
              <a:off x="2719280" y="1927462"/>
              <a:ext cx="618300" cy="155400"/>
            </a:xfrm>
            <a:prstGeom prst="wedgeRectCallout">
              <a:avLst>
                <a:gd name="adj1" fmla="val -9286"/>
                <a:gd name="adj2" fmla="val -9385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가격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5" name="Google Shape;270;p23">
              <a:extLst>
                <a:ext uri="{FF2B5EF4-FFF2-40B4-BE49-F238E27FC236}">
                  <a16:creationId xmlns:a16="http://schemas.microsoft.com/office/drawing/2014/main" id="{35EBFA25-3C67-B5A0-CF47-FC8EAA1A182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4996" y="1204575"/>
              <a:ext cx="1943549" cy="19317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6" name="Google Shape;271;p23">
              <a:extLst>
                <a:ext uri="{FF2B5EF4-FFF2-40B4-BE49-F238E27FC236}">
                  <a16:creationId xmlns:a16="http://schemas.microsoft.com/office/drawing/2014/main" id="{E3A3DEB3-7AFF-6872-DBF9-D5B4BCA4FD01}"/>
                </a:ext>
              </a:extLst>
            </p:cNvPr>
            <p:cNvSpPr/>
            <p:nvPr/>
          </p:nvSpPr>
          <p:spPr>
            <a:xfrm>
              <a:off x="468905" y="1397750"/>
              <a:ext cx="687600" cy="155400"/>
            </a:xfrm>
            <a:prstGeom prst="wedgeRectCallout">
              <a:avLst>
                <a:gd name="adj1" fmla="val 40092"/>
                <a:gd name="adj2" fmla="val -842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대분류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Google Shape;272;p23">
              <a:extLst>
                <a:ext uri="{FF2B5EF4-FFF2-40B4-BE49-F238E27FC236}">
                  <a16:creationId xmlns:a16="http://schemas.microsoft.com/office/drawing/2014/main" id="{93EBE9EA-71C6-6D34-F02E-977BA1918760}"/>
                </a:ext>
              </a:extLst>
            </p:cNvPr>
            <p:cNvSpPr/>
            <p:nvPr/>
          </p:nvSpPr>
          <p:spPr>
            <a:xfrm>
              <a:off x="1329830" y="1397750"/>
              <a:ext cx="687600" cy="155400"/>
            </a:xfrm>
            <a:prstGeom prst="wedgeRectCallout">
              <a:avLst>
                <a:gd name="adj1" fmla="val 18208"/>
                <a:gd name="adj2" fmla="val -9042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중분류</a:t>
              </a:r>
              <a:endParaRPr lang="ko-KR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Google Shape;273;p23">
              <a:extLst>
                <a:ext uri="{FF2B5EF4-FFF2-40B4-BE49-F238E27FC236}">
                  <a16:creationId xmlns:a16="http://schemas.microsoft.com/office/drawing/2014/main" id="{7843F822-612D-800C-0CB9-F1C564265DE4}"/>
                </a:ext>
              </a:extLst>
            </p:cNvPr>
            <p:cNvSpPr/>
            <p:nvPr/>
          </p:nvSpPr>
          <p:spPr>
            <a:xfrm>
              <a:off x="2759805" y="1243750"/>
              <a:ext cx="687600" cy="155400"/>
            </a:xfrm>
            <a:prstGeom prst="wedgeRectCallout">
              <a:avLst>
                <a:gd name="adj1" fmla="val -67557"/>
                <a:gd name="adj2" fmla="val -973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소분류</a:t>
              </a:r>
              <a:endParaRPr lang="ko-KR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Google Shape;274;p23">
              <a:extLst>
                <a:ext uri="{FF2B5EF4-FFF2-40B4-BE49-F238E27FC236}">
                  <a16:creationId xmlns:a16="http://schemas.microsoft.com/office/drawing/2014/main" id="{A691869A-E401-3566-129D-42691EE967B2}"/>
                </a:ext>
              </a:extLst>
            </p:cNvPr>
            <p:cNvSpPr/>
            <p:nvPr/>
          </p:nvSpPr>
          <p:spPr>
            <a:xfrm>
              <a:off x="3869475" y="1381025"/>
              <a:ext cx="548700" cy="172125"/>
            </a:xfrm>
            <a:prstGeom prst="wedgeRectCallout">
              <a:avLst>
                <a:gd name="adj1" fmla="val -64204"/>
                <a:gd name="adj2" fmla="val 6253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제품명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0" name="Google Shape;275;p23">
              <a:extLst>
                <a:ext uri="{FF2B5EF4-FFF2-40B4-BE49-F238E27FC236}">
                  <a16:creationId xmlns:a16="http://schemas.microsoft.com/office/drawing/2014/main" id="{B1B9CD46-8BE3-20AB-3171-4D33A7235D1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33801"/>
            <a:stretch/>
          </p:blipFill>
          <p:spPr>
            <a:xfrm>
              <a:off x="960702" y="3499692"/>
              <a:ext cx="2831329" cy="1230981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21" name="Google Shape;276;p23">
              <a:extLst>
                <a:ext uri="{FF2B5EF4-FFF2-40B4-BE49-F238E27FC236}">
                  <a16:creationId xmlns:a16="http://schemas.microsoft.com/office/drawing/2014/main" id="{04B06E2E-E9AF-1A1B-1F34-BECDE003E2EF}"/>
                </a:ext>
              </a:extLst>
            </p:cNvPr>
            <p:cNvSpPr/>
            <p:nvPr/>
          </p:nvSpPr>
          <p:spPr>
            <a:xfrm>
              <a:off x="2474380" y="3737287"/>
              <a:ext cx="618300" cy="155400"/>
            </a:xfrm>
            <a:prstGeom prst="wedgeRectCallout">
              <a:avLst>
                <a:gd name="adj1" fmla="val -61980"/>
                <a:gd name="adj2" fmla="val -3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평점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Google Shape;277;p23">
              <a:extLst>
                <a:ext uri="{FF2B5EF4-FFF2-40B4-BE49-F238E27FC236}">
                  <a16:creationId xmlns:a16="http://schemas.microsoft.com/office/drawing/2014/main" id="{1CADA7CD-866C-97BC-ECB5-F5A1521CF28B}"/>
                </a:ext>
              </a:extLst>
            </p:cNvPr>
            <p:cNvSpPr/>
            <p:nvPr/>
          </p:nvSpPr>
          <p:spPr>
            <a:xfrm>
              <a:off x="3869480" y="1678000"/>
              <a:ext cx="548700" cy="193200"/>
            </a:xfrm>
            <a:prstGeom prst="wedgeRectCallout">
              <a:avLst>
                <a:gd name="adj1" fmla="val -68012"/>
                <a:gd name="adj2" fmla="val -4769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</a:t>
              </a:r>
              <a:r>
                <a:rPr lang="en-US" altLang="ko-KR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ID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Google Shape;278;p23">
              <a:extLst>
                <a:ext uri="{FF2B5EF4-FFF2-40B4-BE49-F238E27FC236}">
                  <a16:creationId xmlns:a16="http://schemas.microsoft.com/office/drawing/2014/main" id="{57226ED2-8B14-C0D0-5D6C-E50117E0B16C}"/>
                </a:ext>
              </a:extLst>
            </p:cNvPr>
            <p:cNvSpPr/>
            <p:nvPr/>
          </p:nvSpPr>
          <p:spPr>
            <a:xfrm>
              <a:off x="909055" y="4069763"/>
              <a:ext cx="420775" cy="155400"/>
            </a:xfrm>
            <a:prstGeom prst="wedgeRectCallout">
              <a:avLst>
                <a:gd name="adj1" fmla="val 21684"/>
                <a:gd name="adj2" fmla="val 67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특성</a:t>
              </a:r>
              <a:r>
                <a:rPr lang="en-US" altLang="ko-KR" sz="93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sz="9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Google Shape;281;p23">
              <a:extLst>
                <a:ext uri="{FF2B5EF4-FFF2-40B4-BE49-F238E27FC236}">
                  <a16:creationId xmlns:a16="http://schemas.microsoft.com/office/drawing/2014/main" id="{4073CFEA-F9ED-ECCB-BB00-4131E6BD5F20}"/>
                </a:ext>
              </a:extLst>
            </p:cNvPr>
            <p:cNvSpPr/>
            <p:nvPr/>
          </p:nvSpPr>
          <p:spPr>
            <a:xfrm>
              <a:off x="1008555" y="4393975"/>
              <a:ext cx="847500" cy="242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Google Shape;282;p23">
              <a:extLst>
                <a:ext uri="{FF2B5EF4-FFF2-40B4-BE49-F238E27FC236}">
                  <a16:creationId xmlns:a16="http://schemas.microsoft.com/office/drawing/2014/main" id="{1738CE6C-5CD5-B33E-D513-360F4F8F5FCF}"/>
                </a:ext>
              </a:extLst>
            </p:cNvPr>
            <p:cNvSpPr/>
            <p:nvPr/>
          </p:nvSpPr>
          <p:spPr>
            <a:xfrm>
              <a:off x="1044575" y="4686800"/>
              <a:ext cx="622155" cy="155400"/>
            </a:xfrm>
            <a:prstGeom prst="wedgeRectCallout">
              <a:avLst>
                <a:gd name="adj1" fmla="val 17045"/>
                <a:gd name="adj2" fmla="val -7829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특성</a:t>
              </a:r>
              <a:r>
                <a:rPr lang="en-US" altLang="ko-KR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 </a:t>
              </a: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Google Shape;283;p23">
              <a:extLst>
                <a:ext uri="{FF2B5EF4-FFF2-40B4-BE49-F238E27FC236}">
                  <a16:creationId xmlns:a16="http://schemas.microsoft.com/office/drawing/2014/main" id="{D2667D1F-FEF4-F5CF-334C-830CC6391845}"/>
                </a:ext>
              </a:extLst>
            </p:cNvPr>
            <p:cNvSpPr/>
            <p:nvPr/>
          </p:nvSpPr>
          <p:spPr>
            <a:xfrm>
              <a:off x="1942105" y="4393975"/>
              <a:ext cx="847500" cy="242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Google Shape;285;p23">
              <a:extLst>
                <a:ext uri="{FF2B5EF4-FFF2-40B4-BE49-F238E27FC236}">
                  <a16:creationId xmlns:a16="http://schemas.microsoft.com/office/drawing/2014/main" id="{B5350CCA-4F3E-143F-0B72-548396C4F779}"/>
                </a:ext>
              </a:extLst>
            </p:cNvPr>
            <p:cNvSpPr/>
            <p:nvPr/>
          </p:nvSpPr>
          <p:spPr>
            <a:xfrm>
              <a:off x="2875655" y="4393975"/>
              <a:ext cx="847500" cy="242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Google Shape;278;p23">
              <a:extLst>
                <a:ext uri="{FF2B5EF4-FFF2-40B4-BE49-F238E27FC236}">
                  <a16:creationId xmlns:a16="http://schemas.microsoft.com/office/drawing/2014/main" id="{232CC592-E3E5-D048-78F1-E9CA2D4904E8}"/>
                </a:ext>
              </a:extLst>
            </p:cNvPr>
            <p:cNvSpPr/>
            <p:nvPr/>
          </p:nvSpPr>
          <p:spPr>
            <a:xfrm>
              <a:off x="1899769" y="4063796"/>
              <a:ext cx="420775" cy="155400"/>
            </a:xfrm>
            <a:prstGeom prst="wedgeRectCallout">
              <a:avLst>
                <a:gd name="adj1" fmla="val 21684"/>
                <a:gd name="adj2" fmla="val 67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특성</a:t>
              </a:r>
              <a:r>
                <a:rPr lang="en-US" altLang="ko-KR" sz="93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sz="9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Google Shape;278;p23">
              <a:extLst>
                <a:ext uri="{FF2B5EF4-FFF2-40B4-BE49-F238E27FC236}">
                  <a16:creationId xmlns:a16="http://schemas.microsoft.com/office/drawing/2014/main" id="{7F78CBD8-D9A1-80A2-C25A-1B63C0A314B1}"/>
                </a:ext>
              </a:extLst>
            </p:cNvPr>
            <p:cNvSpPr/>
            <p:nvPr/>
          </p:nvSpPr>
          <p:spPr>
            <a:xfrm>
              <a:off x="2719280" y="4063796"/>
              <a:ext cx="420775" cy="155400"/>
            </a:xfrm>
            <a:prstGeom prst="wedgeRectCallout">
              <a:avLst>
                <a:gd name="adj1" fmla="val 21684"/>
                <a:gd name="adj2" fmla="val 67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특성</a:t>
              </a:r>
              <a:r>
                <a:rPr lang="en-US" altLang="ko-KR" sz="93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sz="9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Google Shape;282;p23">
              <a:extLst>
                <a:ext uri="{FF2B5EF4-FFF2-40B4-BE49-F238E27FC236}">
                  <a16:creationId xmlns:a16="http://schemas.microsoft.com/office/drawing/2014/main" id="{A306959D-8EEA-1FCD-8E8F-45A8608C0588}"/>
                </a:ext>
              </a:extLst>
            </p:cNvPr>
            <p:cNvSpPr/>
            <p:nvPr/>
          </p:nvSpPr>
          <p:spPr>
            <a:xfrm>
              <a:off x="2065288" y="4686800"/>
              <a:ext cx="622155" cy="155400"/>
            </a:xfrm>
            <a:prstGeom prst="wedgeRectCallout">
              <a:avLst>
                <a:gd name="adj1" fmla="val 17045"/>
                <a:gd name="adj2" fmla="val -7829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특성</a:t>
              </a:r>
              <a:r>
                <a:rPr lang="en-US" altLang="ko-KR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 </a:t>
              </a: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Google Shape;282;p23">
              <a:extLst>
                <a:ext uri="{FF2B5EF4-FFF2-40B4-BE49-F238E27FC236}">
                  <a16:creationId xmlns:a16="http://schemas.microsoft.com/office/drawing/2014/main" id="{FE841801-2755-EBD8-AE9D-5F68F9A7470C}"/>
                </a:ext>
              </a:extLst>
            </p:cNvPr>
            <p:cNvSpPr/>
            <p:nvPr/>
          </p:nvSpPr>
          <p:spPr>
            <a:xfrm>
              <a:off x="2954289" y="4686800"/>
              <a:ext cx="622155" cy="155400"/>
            </a:xfrm>
            <a:prstGeom prst="wedgeRectCallout">
              <a:avLst>
                <a:gd name="adj1" fmla="val 17045"/>
                <a:gd name="adj2" fmla="val -7829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특성</a:t>
              </a:r>
              <a:r>
                <a:rPr lang="en-US" altLang="ko-KR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 </a:t>
              </a: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0" name="Google Shape;287;p23">
            <a:extLst>
              <a:ext uri="{FF2B5EF4-FFF2-40B4-BE49-F238E27FC236}">
                <a16:creationId xmlns:a16="http://schemas.microsoft.com/office/drawing/2014/main" id="{4E27F89A-8C37-95E0-AAD0-60653FAED5FB}"/>
              </a:ext>
            </a:extLst>
          </p:cNvPr>
          <p:cNvGrpSpPr/>
          <p:nvPr/>
        </p:nvGrpSpPr>
        <p:grpSpPr>
          <a:xfrm>
            <a:off x="6367566" y="1518168"/>
            <a:ext cx="5199228" cy="2594233"/>
            <a:chOff x="4775674" y="896225"/>
            <a:chExt cx="3899421" cy="1945675"/>
          </a:xfrm>
          <a:solidFill>
            <a:srgbClr val="B6DB5B"/>
          </a:solidFill>
        </p:grpSpPr>
        <p:pic>
          <p:nvPicPr>
            <p:cNvPr id="41" name="Google Shape;288;p23">
              <a:extLst>
                <a:ext uri="{FF2B5EF4-FFF2-40B4-BE49-F238E27FC236}">
                  <a16:creationId xmlns:a16="http://schemas.microsoft.com/office/drawing/2014/main" id="{ED6F6CA5-F802-9A6B-79BD-E711EC6DA361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47156" y="1512066"/>
              <a:ext cx="3327939" cy="127885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42" name="Google Shape;289;p23">
              <a:extLst>
                <a:ext uri="{FF2B5EF4-FFF2-40B4-BE49-F238E27FC236}">
                  <a16:creationId xmlns:a16="http://schemas.microsoft.com/office/drawing/2014/main" id="{9BCA3631-2DCD-25E4-BC23-120379F641A4}"/>
                </a:ext>
              </a:extLst>
            </p:cNvPr>
            <p:cNvSpPr/>
            <p:nvPr/>
          </p:nvSpPr>
          <p:spPr>
            <a:xfrm>
              <a:off x="4775674" y="896225"/>
              <a:ext cx="3899400" cy="242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리뷰 데이터 크롤링 </a:t>
              </a:r>
              <a:r>
                <a:rPr lang="ko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→ </a:t>
              </a:r>
              <a:r>
                <a: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DB / </a:t>
              </a:r>
              <a:r>
                <a: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  <a:endParaRPr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Google Shape;290;p23">
              <a:extLst>
                <a:ext uri="{FF2B5EF4-FFF2-40B4-BE49-F238E27FC236}">
                  <a16:creationId xmlns:a16="http://schemas.microsoft.com/office/drawing/2014/main" id="{0B089D1D-C44A-024F-1E79-5A8F8884DE08}"/>
                </a:ext>
              </a:extLst>
            </p:cNvPr>
            <p:cNvSpPr/>
            <p:nvPr/>
          </p:nvSpPr>
          <p:spPr>
            <a:xfrm>
              <a:off x="7737205" y="2004400"/>
              <a:ext cx="756444" cy="193200"/>
            </a:xfrm>
            <a:prstGeom prst="wedgeRectCallout">
              <a:avLst>
                <a:gd name="adj1" fmla="val -67490"/>
                <a:gd name="adj2" fmla="val 1841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리뷰 상세 내용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Google Shape;291;p23">
              <a:extLst>
                <a:ext uri="{FF2B5EF4-FFF2-40B4-BE49-F238E27FC236}">
                  <a16:creationId xmlns:a16="http://schemas.microsoft.com/office/drawing/2014/main" id="{3E62176A-860E-0921-0BD0-F2FDA4B5E89F}"/>
                </a:ext>
              </a:extLst>
            </p:cNvPr>
            <p:cNvSpPr/>
            <p:nvPr/>
          </p:nvSpPr>
          <p:spPr>
            <a:xfrm>
              <a:off x="7044180" y="2537550"/>
              <a:ext cx="692900" cy="193200"/>
            </a:xfrm>
            <a:prstGeom prst="wedgeRectCallout">
              <a:avLst>
                <a:gd name="adj1" fmla="val -67490"/>
                <a:gd name="adj2" fmla="val 1841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도움 받은 수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" name="Google Shape;292;p23">
              <a:extLst>
                <a:ext uri="{FF2B5EF4-FFF2-40B4-BE49-F238E27FC236}">
                  <a16:creationId xmlns:a16="http://schemas.microsoft.com/office/drawing/2014/main" id="{BB3B73AC-E76F-5B3B-2368-C5A7F65941F0}"/>
                </a:ext>
              </a:extLst>
            </p:cNvPr>
            <p:cNvSpPr/>
            <p:nvPr/>
          </p:nvSpPr>
          <p:spPr>
            <a:xfrm>
              <a:off x="7822405" y="1745825"/>
              <a:ext cx="756445" cy="193200"/>
            </a:xfrm>
            <a:prstGeom prst="wedgeRectCallout">
              <a:avLst>
                <a:gd name="adj1" fmla="val -67490"/>
                <a:gd name="adj2" fmla="val 1841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특징 리뷰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Google Shape;293;p23">
              <a:extLst>
                <a:ext uri="{FF2B5EF4-FFF2-40B4-BE49-F238E27FC236}">
                  <a16:creationId xmlns:a16="http://schemas.microsoft.com/office/drawing/2014/main" id="{4BADEF42-5698-0899-7468-89E0F4BEDDC1}"/>
                </a:ext>
              </a:extLst>
            </p:cNvPr>
            <p:cNvSpPr/>
            <p:nvPr/>
          </p:nvSpPr>
          <p:spPr>
            <a:xfrm>
              <a:off x="6151580" y="1807775"/>
              <a:ext cx="1585500" cy="96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B6DB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Google Shape;294;p23">
              <a:extLst>
                <a:ext uri="{FF2B5EF4-FFF2-40B4-BE49-F238E27FC236}">
                  <a16:creationId xmlns:a16="http://schemas.microsoft.com/office/drawing/2014/main" id="{73C3EF8B-6903-77A2-21CE-15B26BFFF775}"/>
                </a:ext>
              </a:extLst>
            </p:cNvPr>
            <p:cNvSpPr/>
            <p:nvPr/>
          </p:nvSpPr>
          <p:spPr>
            <a:xfrm>
              <a:off x="5992205" y="1246674"/>
              <a:ext cx="687600" cy="265401"/>
            </a:xfrm>
            <a:prstGeom prst="wedgeRectCallout">
              <a:avLst>
                <a:gd name="adj1" fmla="val -12821"/>
                <a:gd name="adj2" fmla="val 8262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리뷰어의 제품평점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Google Shape;295;p23">
              <a:extLst>
                <a:ext uri="{FF2B5EF4-FFF2-40B4-BE49-F238E27FC236}">
                  <a16:creationId xmlns:a16="http://schemas.microsoft.com/office/drawing/2014/main" id="{91D861E9-8452-CB2A-4A73-098047C70EDB}"/>
                </a:ext>
              </a:extLst>
            </p:cNvPr>
            <p:cNvSpPr/>
            <p:nvPr/>
          </p:nvSpPr>
          <p:spPr>
            <a:xfrm>
              <a:off x="6817455" y="1358050"/>
              <a:ext cx="824769" cy="193200"/>
            </a:xfrm>
            <a:prstGeom prst="wedgeRectCallout">
              <a:avLst>
                <a:gd name="adj1" fmla="val -39151"/>
                <a:gd name="adj2" fmla="val 8262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리뷰 작성날짜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Google Shape;296;p23">
              <a:extLst>
                <a:ext uri="{FF2B5EF4-FFF2-40B4-BE49-F238E27FC236}">
                  <a16:creationId xmlns:a16="http://schemas.microsoft.com/office/drawing/2014/main" id="{68285356-529F-05EB-53E9-E67D3D11F745}"/>
                </a:ext>
              </a:extLst>
            </p:cNvPr>
            <p:cNvSpPr/>
            <p:nvPr/>
          </p:nvSpPr>
          <p:spPr>
            <a:xfrm>
              <a:off x="5120180" y="1318875"/>
              <a:ext cx="668750" cy="193200"/>
            </a:xfrm>
            <a:prstGeom prst="wedgeRectCallout">
              <a:avLst>
                <a:gd name="adj1" fmla="val 19875"/>
                <a:gd name="adj2" fmla="val 790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리뷰어 이름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Google Shape;297;p23">
              <a:extLst>
                <a:ext uri="{FF2B5EF4-FFF2-40B4-BE49-F238E27FC236}">
                  <a16:creationId xmlns:a16="http://schemas.microsoft.com/office/drawing/2014/main" id="{42CE1D8E-71A7-8C5B-0C55-33241660CA23}"/>
                </a:ext>
              </a:extLst>
            </p:cNvPr>
            <p:cNvSpPr/>
            <p:nvPr/>
          </p:nvSpPr>
          <p:spPr>
            <a:xfrm>
              <a:off x="4870980" y="1561300"/>
              <a:ext cx="618300" cy="242400"/>
            </a:xfrm>
            <a:prstGeom prst="wedgeRectCallout">
              <a:avLst>
                <a:gd name="adj1" fmla="val 71244"/>
                <a:gd name="adj2" fmla="val 1959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리뷰어 랭킹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Google Shape;298;p23">
              <a:extLst>
                <a:ext uri="{FF2B5EF4-FFF2-40B4-BE49-F238E27FC236}">
                  <a16:creationId xmlns:a16="http://schemas.microsoft.com/office/drawing/2014/main" id="{34508E15-F6C9-76D8-8D17-810782FE782D}"/>
                </a:ext>
              </a:extLst>
            </p:cNvPr>
            <p:cNvSpPr/>
            <p:nvPr/>
          </p:nvSpPr>
          <p:spPr>
            <a:xfrm>
              <a:off x="4950805" y="1955200"/>
              <a:ext cx="937880" cy="242400"/>
            </a:xfrm>
            <a:prstGeom prst="wedgeRectCallout">
              <a:avLst>
                <a:gd name="adj1" fmla="val 23633"/>
                <a:gd name="adj2" fmla="val -733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리뷰어</a:t>
              </a:r>
              <a:endParaRPr lang="en-US" altLang="ko-KR" sz="933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피부타입</a:t>
              </a:r>
              <a:r>
                <a:rPr lang="en-US" altLang="ko-KR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피부고민</a:t>
              </a:r>
              <a:endParaRPr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Google Shape;299;p23">
              <a:extLst>
                <a:ext uri="{FF2B5EF4-FFF2-40B4-BE49-F238E27FC236}">
                  <a16:creationId xmlns:a16="http://schemas.microsoft.com/office/drawing/2014/main" id="{A6F276BC-F483-6B7A-2851-CD328F370F71}"/>
                </a:ext>
              </a:extLst>
            </p:cNvPr>
            <p:cNvSpPr/>
            <p:nvPr/>
          </p:nvSpPr>
          <p:spPr>
            <a:xfrm>
              <a:off x="4775675" y="1142700"/>
              <a:ext cx="3899400" cy="1699200"/>
            </a:xfrm>
            <a:prstGeom prst="rect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7408EC15-AEDD-B0C4-2240-5CF72D0B12F6}"/>
              </a:ext>
            </a:extLst>
          </p:cNvPr>
          <p:cNvSpPr txBox="1">
            <a:spLocks/>
          </p:cNvSpPr>
          <p:nvPr/>
        </p:nvSpPr>
        <p:spPr>
          <a:xfrm>
            <a:off x="251534" y="49069"/>
            <a:ext cx="4460031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 및 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13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89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2.2 </a:t>
            </a:r>
            <a:r>
              <a:rPr lang="ko-KR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Google Shape;156;p17">
            <a:extLst>
              <a:ext uri="{FF2B5EF4-FFF2-40B4-BE49-F238E27FC236}">
                <a16:creationId xmlns:a16="http://schemas.microsoft.com/office/drawing/2014/main" id="{AD6F7665-98A3-38BB-83FB-F137E16085B6}"/>
              </a:ext>
            </a:extLst>
          </p:cNvPr>
          <p:cNvSpPr/>
          <p:nvPr/>
        </p:nvSpPr>
        <p:spPr>
          <a:xfrm>
            <a:off x="982540" y="1562760"/>
            <a:ext cx="4838711" cy="334000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(1)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데이터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157;p17">
            <a:extLst>
              <a:ext uri="{FF2B5EF4-FFF2-40B4-BE49-F238E27FC236}">
                <a16:creationId xmlns:a16="http://schemas.microsoft.com/office/drawing/2014/main" id="{FA32E6FD-E86E-4842-90D9-0399E30FA0DE}"/>
              </a:ext>
            </a:extLst>
          </p:cNvPr>
          <p:cNvSpPr/>
          <p:nvPr/>
        </p:nvSpPr>
        <p:spPr>
          <a:xfrm>
            <a:off x="982540" y="1894211"/>
            <a:ext cx="4838711" cy="1314981"/>
          </a:xfrm>
          <a:prstGeom prst="rect">
            <a:avLst/>
          </a:prstGeom>
          <a:solidFill>
            <a:srgbClr val="EEEE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397923">
              <a:buSzPts val="1100"/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더마 카테고리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URL,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브랜드명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카테고리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전체 성능 점수</a:t>
            </a:r>
          </a:p>
          <a:p>
            <a:pPr marL="609585" indent="-397923">
              <a:buSzPts val="1100"/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건수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555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건</a:t>
            </a:r>
          </a:p>
        </p:txBody>
      </p:sp>
      <p:sp>
        <p:nvSpPr>
          <p:cNvPr id="26" name="Google Shape;156;p17">
            <a:extLst>
              <a:ext uri="{FF2B5EF4-FFF2-40B4-BE49-F238E27FC236}">
                <a16:creationId xmlns:a16="http://schemas.microsoft.com/office/drawing/2014/main" id="{3330DA03-0EF6-B007-A03C-F5F760D037C7}"/>
              </a:ext>
            </a:extLst>
          </p:cNvPr>
          <p:cNvSpPr/>
          <p:nvPr/>
        </p:nvSpPr>
        <p:spPr>
          <a:xfrm>
            <a:off x="6194190" y="1562760"/>
            <a:ext cx="4838711" cy="334000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(2)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데이터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Google Shape;157;p17">
            <a:extLst>
              <a:ext uri="{FF2B5EF4-FFF2-40B4-BE49-F238E27FC236}">
                <a16:creationId xmlns:a16="http://schemas.microsoft.com/office/drawing/2014/main" id="{A1CC4A9E-0EC9-9399-98B6-695533EC9A0B}"/>
              </a:ext>
            </a:extLst>
          </p:cNvPr>
          <p:cNvSpPr/>
          <p:nvPr/>
        </p:nvSpPr>
        <p:spPr>
          <a:xfrm>
            <a:off x="6194190" y="1894211"/>
            <a:ext cx="4838711" cy="1314981"/>
          </a:xfrm>
          <a:prstGeom prst="rect">
            <a:avLst/>
          </a:prstGeom>
          <a:solidFill>
            <a:srgbClr val="EEEE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397923">
              <a:buSzPts val="1100"/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더마 카테고리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리뷰어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리뷰어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랭킹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탑리뷰어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정보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리뷰어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피부타입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 작성 날짜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성능 점수</a:t>
            </a:r>
          </a:p>
          <a:p>
            <a:pPr marL="609585" indent="-397923">
              <a:buSzPts val="1100"/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기준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</a:t>
            </a:r>
            <a:r>
              <a:rPr lang="ko-KR" altLang="en-US" sz="1600" b="1" dirty="0" err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도움순</a:t>
            </a:r>
            <a:r>
              <a:rPr lang="ko-KR" altLang="en-US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TOP100</a:t>
            </a:r>
            <a:endParaRPr lang="ko-KR" altLang="en-US" sz="16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9585" indent="-397923">
              <a:buSzPts val="1100"/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건수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45,290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건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" name="Google Shape;308;p24">
            <a:extLst>
              <a:ext uri="{FF2B5EF4-FFF2-40B4-BE49-F238E27FC236}">
                <a16:creationId xmlns:a16="http://schemas.microsoft.com/office/drawing/2014/main" id="{A3BA98FE-99CB-9D57-8802-CBF40D4193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584"/>
          <a:stretch/>
        </p:blipFill>
        <p:spPr>
          <a:xfrm>
            <a:off x="982540" y="3494093"/>
            <a:ext cx="4838711" cy="251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307;p24">
            <a:extLst>
              <a:ext uri="{FF2B5EF4-FFF2-40B4-BE49-F238E27FC236}">
                <a16:creationId xmlns:a16="http://schemas.microsoft.com/office/drawing/2014/main" id="{1709D94B-52AB-DED3-5738-5D06422DFB4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4392"/>
          <a:stretch/>
        </p:blipFill>
        <p:spPr>
          <a:xfrm>
            <a:off x="6194191" y="3494093"/>
            <a:ext cx="4838710" cy="24952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5CBC4C7F-F574-E383-E46E-35AD46396B92}"/>
              </a:ext>
            </a:extLst>
          </p:cNvPr>
          <p:cNvSpPr txBox="1">
            <a:spLocks/>
          </p:cNvSpPr>
          <p:nvPr/>
        </p:nvSpPr>
        <p:spPr>
          <a:xfrm>
            <a:off x="251534" y="49069"/>
            <a:ext cx="4460031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 및 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14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98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29" y="2199801"/>
            <a:ext cx="1435571" cy="19343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29" y="2214431"/>
            <a:ext cx="1487566" cy="1901664"/>
          </a:xfrm>
          <a:prstGeom prst="rect">
            <a:avLst/>
          </a:prstGeom>
        </p:spPr>
      </p:pic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2.3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 및 </a:t>
            </a:r>
            <a:r>
              <a:rPr lang="en-US" altLang="ko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316;p25">
            <a:extLst>
              <a:ext uri="{FF2B5EF4-FFF2-40B4-BE49-F238E27FC236}">
                <a16:creationId xmlns:a16="http://schemas.microsoft.com/office/drawing/2014/main" id="{0D7D5CE8-A58B-705F-9A0C-BC1AEB1DCFF1}"/>
              </a:ext>
            </a:extLst>
          </p:cNvPr>
          <p:cNvSpPr/>
          <p:nvPr/>
        </p:nvSpPr>
        <p:spPr>
          <a:xfrm>
            <a:off x="358833" y="1675000"/>
            <a:ext cx="3595600" cy="524800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" alt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미만 제품 리뷰</a:t>
            </a:r>
            <a:r>
              <a:rPr lang="en-US" altLang="ko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" alt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중복 데이터 제거</a:t>
            </a:r>
            <a:r>
              <a:rPr 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en-US" sz="13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r>
              <a:rPr lang="en-US" sz="133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drop_duplicates</a:t>
            </a:r>
            <a:r>
              <a:rPr lang="en-US" sz="13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 &gt;</a:t>
            </a:r>
            <a:endParaRPr sz="133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317;p25">
            <a:extLst>
              <a:ext uri="{FF2B5EF4-FFF2-40B4-BE49-F238E27FC236}">
                <a16:creationId xmlns:a16="http://schemas.microsoft.com/office/drawing/2014/main" id="{CB78364A-A54B-8089-CA1A-6F0A1913CF53}"/>
              </a:ext>
            </a:extLst>
          </p:cNvPr>
          <p:cNvSpPr/>
          <p:nvPr/>
        </p:nvSpPr>
        <p:spPr>
          <a:xfrm>
            <a:off x="4298200" y="1675000"/>
            <a:ext cx="3595600" cy="524800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결측치 </a:t>
            </a:r>
            <a:r>
              <a:rPr lang="ko" altLang="en-US" sz="13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endParaRPr lang="en-US" altLang="ko" sz="133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" sz="13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replace &gt;</a:t>
            </a:r>
            <a:endParaRPr lang="en-US" altLang="ko" sz="133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318;p25">
            <a:extLst>
              <a:ext uri="{FF2B5EF4-FFF2-40B4-BE49-F238E27FC236}">
                <a16:creationId xmlns:a16="http://schemas.microsoft.com/office/drawing/2014/main" id="{2CDD80F9-0CA7-A0B2-4D99-9F1CE0950C28}"/>
              </a:ext>
            </a:extLst>
          </p:cNvPr>
          <p:cNvSpPr/>
          <p:nvPr/>
        </p:nvSpPr>
        <p:spPr>
          <a:xfrm>
            <a:off x="8237600" y="1675000"/>
            <a:ext cx="3595600" cy="524800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날짜 데이터 </a:t>
            </a:r>
            <a:r>
              <a:rPr lang="ko" altLang="en-US" sz="13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변환</a:t>
            </a:r>
            <a:endParaRPr lang="en-US" altLang="ko" sz="133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13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 apply(lambda </a:t>
            </a:r>
            <a:r>
              <a:rPr lang="en-US" altLang="ko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x:)</a:t>
            </a:r>
            <a:r>
              <a:rPr lang="ko" alt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" sz="13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sz="133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Google Shape;319;p25">
            <a:extLst>
              <a:ext uri="{FF2B5EF4-FFF2-40B4-BE49-F238E27FC236}">
                <a16:creationId xmlns:a16="http://schemas.microsoft.com/office/drawing/2014/main" id="{4D768314-9F66-6209-FD32-9DD7A476103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9991"/>
          <a:stretch/>
        </p:blipFill>
        <p:spPr>
          <a:xfrm>
            <a:off x="4320000" y="4651434"/>
            <a:ext cx="3595600" cy="163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20;p25">
            <a:extLst>
              <a:ext uri="{FF2B5EF4-FFF2-40B4-BE49-F238E27FC236}">
                <a16:creationId xmlns:a16="http://schemas.microsoft.com/office/drawing/2014/main" id="{BAEECC15-0007-A27B-BB6F-C496F570A1D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067" y="4674433"/>
            <a:ext cx="3669133" cy="16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22;p25">
            <a:extLst>
              <a:ext uri="{FF2B5EF4-FFF2-40B4-BE49-F238E27FC236}">
                <a16:creationId xmlns:a16="http://schemas.microsoft.com/office/drawing/2014/main" id="{29FC6609-824A-C407-153D-4EA8D6AAF49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37600" y="4651433"/>
            <a:ext cx="3595600" cy="16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25;p25">
            <a:extLst>
              <a:ext uri="{FF2B5EF4-FFF2-40B4-BE49-F238E27FC236}">
                <a16:creationId xmlns:a16="http://schemas.microsoft.com/office/drawing/2014/main" id="{EE846F59-30DE-C88C-7C9C-49B90E371AB0}"/>
              </a:ext>
            </a:extLst>
          </p:cNvPr>
          <p:cNvSpPr/>
          <p:nvPr/>
        </p:nvSpPr>
        <p:spPr>
          <a:xfrm>
            <a:off x="1928434" y="3591044"/>
            <a:ext cx="548100" cy="21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Google Shape;327;p25">
            <a:extLst>
              <a:ext uri="{FF2B5EF4-FFF2-40B4-BE49-F238E27FC236}">
                <a16:creationId xmlns:a16="http://schemas.microsoft.com/office/drawing/2014/main" id="{D1C569FA-3B43-3505-E03B-0F5D5B747CD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98234" y="2199800"/>
            <a:ext cx="1628233" cy="193433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28;p25">
            <a:extLst>
              <a:ext uri="{FF2B5EF4-FFF2-40B4-BE49-F238E27FC236}">
                <a16:creationId xmlns:a16="http://schemas.microsoft.com/office/drawing/2014/main" id="{E0EC7E11-6A4F-127D-670D-8079D6919B52}"/>
              </a:ext>
            </a:extLst>
          </p:cNvPr>
          <p:cNvSpPr/>
          <p:nvPr/>
        </p:nvSpPr>
        <p:spPr>
          <a:xfrm>
            <a:off x="5966617" y="3072833"/>
            <a:ext cx="246800" cy="21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Google Shape;329;p25">
            <a:extLst>
              <a:ext uri="{FF2B5EF4-FFF2-40B4-BE49-F238E27FC236}">
                <a16:creationId xmlns:a16="http://schemas.microsoft.com/office/drawing/2014/main" id="{BD65653E-07AF-BB8A-CC56-46215F3DAF2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3600" y="2199800"/>
            <a:ext cx="1628232" cy="193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B4B173-9738-6CD9-B83B-3E6F05675B1A}"/>
              </a:ext>
            </a:extLst>
          </p:cNvPr>
          <p:cNvSpPr txBox="1"/>
          <p:nvPr/>
        </p:nvSpPr>
        <p:spPr>
          <a:xfrm>
            <a:off x="1848060" y="2718011"/>
            <a:ext cx="6896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381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0F4327C2-229C-7506-AABF-49DBFA267696}"/>
              </a:ext>
            </a:extLst>
          </p:cNvPr>
          <p:cNvSpPr txBox="1">
            <a:spLocks/>
          </p:cNvSpPr>
          <p:nvPr/>
        </p:nvSpPr>
        <p:spPr>
          <a:xfrm>
            <a:off x="251534" y="49069"/>
            <a:ext cx="4460031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 및 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0DEC366-DF5F-6D17-50C2-B95484AE6C30}"/>
              </a:ext>
            </a:extLst>
          </p:cNvPr>
          <p:cNvGrpSpPr/>
          <p:nvPr/>
        </p:nvGrpSpPr>
        <p:grpSpPr>
          <a:xfrm>
            <a:off x="8284918" y="2206567"/>
            <a:ext cx="3543397" cy="1909528"/>
            <a:chOff x="8284918" y="2206567"/>
            <a:chExt cx="3543397" cy="1909528"/>
          </a:xfrm>
        </p:grpSpPr>
        <p:sp>
          <p:nvSpPr>
            <p:cNvPr id="21" name="Google Shape;332;p25">
              <a:extLst>
                <a:ext uri="{FF2B5EF4-FFF2-40B4-BE49-F238E27FC236}">
                  <a16:creationId xmlns:a16="http://schemas.microsoft.com/office/drawing/2014/main" id="{D0304DCA-DF94-E2ED-B5CE-8B0FDB6AF7B0}"/>
                </a:ext>
              </a:extLst>
            </p:cNvPr>
            <p:cNvSpPr/>
            <p:nvPr/>
          </p:nvSpPr>
          <p:spPr>
            <a:xfrm>
              <a:off x="9257634" y="2294970"/>
              <a:ext cx="311864" cy="21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0B6F24-EAA4-D61C-D198-777846EA23DE}"/>
                </a:ext>
              </a:extLst>
            </p:cNvPr>
            <p:cNvSpPr txBox="1"/>
            <p:nvPr/>
          </p:nvSpPr>
          <p:spPr>
            <a:xfrm>
              <a:off x="9171933" y="2562110"/>
              <a:ext cx="52129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년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</a:p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</a:p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2AE31A3-A849-F270-457A-AA784824A644}"/>
                </a:ext>
              </a:extLst>
            </p:cNvPr>
            <p:cNvSpPr/>
            <p:nvPr/>
          </p:nvSpPr>
          <p:spPr>
            <a:xfrm>
              <a:off x="8284918" y="2206567"/>
              <a:ext cx="889896" cy="4096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date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24DA3F-5DBF-4940-0DEE-57F4D42430F5}"/>
                </a:ext>
              </a:extLst>
            </p:cNvPr>
            <p:cNvSpPr/>
            <p:nvPr/>
          </p:nvSpPr>
          <p:spPr>
            <a:xfrm>
              <a:off x="9654237" y="2206567"/>
              <a:ext cx="731028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year</a:t>
              </a:r>
              <a:endPara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9AF7D1C-586A-E890-2103-3857A9DBBF65}"/>
                </a:ext>
              </a:extLst>
            </p:cNvPr>
            <p:cNvSpPr/>
            <p:nvPr/>
          </p:nvSpPr>
          <p:spPr>
            <a:xfrm>
              <a:off x="10384371" y="2206567"/>
              <a:ext cx="731028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month</a:t>
              </a:r>
              <a:endPara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7179059-B58A-706E-F131-83D9B567E044}"/>
                </a:ext>
              </a:extLst>
            </p:cNvPr>
            <p:cNvSpPr/>
            <p:nvPr/>
          </p:nvSpPr>
          <p:spPr>
            <a:xfrm>
              <a:off x="11097287" y="2206567"/>
              <a:ext cx="731028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day</a:t>
              </a:r>
              <a:endPara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726057A-BE3A-BD85-B79F-62FF5FD06E5D}"/>
                </a:ext>
              </a:extLst>
            </p:cNvPr>
            <p:cNvGrpSpPr/>
            <p:nvPr/>
          </p:nvGrpSpPr>
          <p:grpSpPr>
            <a:xfrm>
              <a:off x="8284918" y="2618197"/>
              <a:ext cx="3543397" cy="1497898"/>
              <a:chOff x="8284918" y="2616229"/>
              <a:chExt cx="3559412" cy="1231727"/>
            </a:xfrm>
            <a:noFill/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8284918" y="2616229"/>
                <a:ext cx="889896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2019.10.05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5F3017B-16DE-C31D-594E-6A6057B07911}"/>
                  </a:ext>
                </a:extLst>
              </p:cNvPr>
              <p:cNvSpPr/>
              <p:nvPr/>
            </p:nvSpPr>
            <p:spPr>
              <a:xfrm>
                <a:off x="9654237" y="2616935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2019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E344F41-5271-C497-54BC-1720AFF3E8BE}"/>
                  </a:ext>
                </a:extLst>
              </p:cNvPr>
              <p:cNvSpPr/>
              <p:nvPr/>
            </p:nvSpPr>
            <p:spPr>
              <a:xfrm>
                <a:off x="10384371" y="2616935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10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71BC88C-2545-15CE-8449-E1E80C2A9C48}"/>
                  </a:ext>
                </a:extLst>
              </p:cNvPr>
              <p:cNvSpPr/>
              <p:nvPr/>
            </p:nvSpPr>
            <p:spPr>
              <a:xfrm>
                <a:off x="11113302" y="2616935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06E37AA-4B37-12C1-3C60-1F78BECDD1FB}"/>
                  </a:ext>
                </a:extLst>
              </p:cNvPr>
              <p:cNvSpPr/>
              <p:nvPr/>
            </p:nvSpPr>
            <p:spPr>
              <a:xfrm>
                <a:off x="8284918" y="3027276"/>
                <a:ext cx="889896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2020.10.02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3274B3E-376B-6AA5-59EA-53A7197ADE0F}"/>
                  </a:ext>
                </a:extLst>
              </p:cNvPr>
              <p:cNvSpPr/>
              <p:nvPr/>
            </p:nvSpPr>
            <p:spPr>
              <a:xfrm>
                <a:off x="9654237" y="3027276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2020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2AAE3A6-13CC-0AA6-37EE-B7F99027F6C7}"/>
                  </a:ext>
                </a:extLst>
              </p:cNvPr>
              <p:cNvSpPr/>
              <p:nvPr/>
            </p:nvSpPr>
            <p:spPr>
              <a:xfrm>
                <a:off x="10384371" y="3027276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10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F20A5C8-3D2F-83ED-0D53-C4B7A310B1AB}"/>
                  </a:ext>
                </a:extLst>
              </p:cNvPr>
              <p:cNvSpPr/>
              <p:nvPr/>
            </p:nvSpPr>
            <p:spPr>
              <a:xfrm>
                <a:off x="11113302" y="3027276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C2BD8C1-2522-3B25-E146-2A86FDAB2F93}"/>
                  </a:ext>
                </a:extLst>
              </p:cNvPr>
              <p:cNvSpPr/>
              <p:nvPr/>
            </p:nvSpPr>
            <p:spPr>
              <a:xfrm>
                <a:off x="8284918" y="3438323"/>
                <a:ext cx="889896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2021.04.05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96DFADF-FF37-E651-B1F1-6E2043068189}"/>
                  </a:ext>
                </a:extLst>
              </p:cNvPr>
              <p:cNvSpPr/>
              <p:nvPr/>
            </p:nvSpPr>
            <p:spPr>
              <a:xfrm>
                <a:off x="9654237" y="3438323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2021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ABD85F8-E9C6-EBDF-64D7-5920D5F88690}"/>
                  </a:ext>
                </a:extLst>
              </p:cNvPr>
              <p:cNvSpPr/>
              <p:nvPr/>
            </p:nvSpPr>
            <p:spPr>
              <a:xfrm>
                <a:off x="10384371" y="3438323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FE60CE8D-17C2-7626-0AF6-A91E6C2E45AF}"/>
                  </a:ext>
                </a:extLst>
              </p:cNvPr>
              <p:cNvSpPr/>
              <p:nvPr/>
            </p:nvSpPr>
            <p:spPr>
              <a:xfrm>
                <a:off x="11113302" y="3438323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418DDA2-1898-D74A-D7AB-34171E93ABA4}"/>
              </a:ext>
            </a:extLst>
          </p:cNvPr>
          <p:cNvSpPr txBox="1"/>
          <p:nvPr/>
        </p:nvSpPr>
        <p:spPr>
          <a:xfrm>
            <a:off x="358833" y="1156789"/>
            <a:ext cx="189026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① 데이터 전처리</a:t>
            </a: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15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96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2.3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 및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Google Shape;339;p26">
            <a:extLst>
              <a:ext uri="{FF2B5EF4-FFF2-40B4-BE49-F238E27FC236}">
                <a16:creationId xmlns:a16="http://schemas.microsoft.com/office/drawing/2014/main" id="{7325FCB8-AB54-3FF6-8E54-482DE74805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68" y="4473301"/>
            <a:ext cx="3595601" cy="180843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341;p26">
            <a:extLst>
              <a:ext uri="{FF2B5EF4-FFF2-40B4-BE49-F238E27FC236}">
                <a16:creationId xmlns:a16="http://schemas.microsoft.com/office/drawing/2014/main" id="{9D77479F-2BFE-F4B9-5425-869DA156FFBD}"/>
              </a:ext>
            </a:extLst>
          </p:cNvPr>
          <p:cNvSpPr/>
          <p:nvPr/>
        </p:nvSpPr>
        <p:spPr>
          <a:xfrm>
            <a:off x="486651" y="1675000"/>
            <a:ext cx="3595600" cy="524800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3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리뷰어 </a:t>
            </a:r>
            <a:r>
              <a:rPr lang="ko" altLang="en-US" sz="133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피부타입 </a:t>
            </a:r>
            <a:r>
              <a:rPr lang="ko" alt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 개별 </a:t>
            </a:r>
            <a:r>
              <a:rPr lang="ko" altLang="en-US" sz="133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변수로 생성</a:t>
            </a:r>
            <a:endParaRPr lang="en-US" altLang="ko" sz="1330" b="1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33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 split &gt;</a:t>
            </a:r>
            <a:endParaRPr sz="133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Google Shape;342;p26">
            <a:extLst>
              <a:ext uri="{FF2B5EF4-FFF2-40B4-BE49-F238E27FC236}">
                <a16:creationId xmlns:a16="http://schemas.microsoft.com/office/drawing/2014/main" id="{CCBB8313-AF42-E27F-64B7-7C720A3F32DF}"/>
              </a:ext>
            </a:extLst>
          </p:cNvPr>
          <p:cNvSpPr/>
          <p:nvPr/>
        </p:nvSpPr>
        <p:spPr>
          <a:xfrm>
            <a:off x="8217317" y="1688417"/>
            <a:ext cx="3595600" cy="524800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특성 </a:t>
            </a:r>
            <a:r>
              <a:rPr lang="ko-KR" altLang="en-US" sz="13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ko-KR" alt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13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정형 데이터로 변환</a:t>
            </a:r>
            <a:endParaRPr lang="en-US" altLang="ko-KR" sz="133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" sz="133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get_dummies</a:t>
            </a:r>
            <a:r>
              <a:rPr lang="en-US" altLang="ko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sz="133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Google Shape;343;p26">
            <a:extLst>
              <a:ext uri="{FF2B5EF4-FFF2-40B4-BE49-F238E27FC236}">
                <a16:creationId xmlns:a16="http://schemas.microsoft.com/office/drawing/2014/main" id="{A96B4D37-65B9-32BA-4187-48BE9AC5098B}"/>
              </a:ext>
            </a:extLst>
          </p:cNvPr>
          <p:cNvSpPr/>
          <p:nvPr/>
        </p:nvSpPr>
        <p:spPr>
          <a:xfrm>
            <a:off x="4298200" y="1675000"/>
            <a:ext cx="3595600" cy="524800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3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특성 </a:t>
            </a:r>
            <a:r>
              <a:rPr lang="ko" altLang="en-US" sz="133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 변환 </a:t>
            </a:r>
            <a:r>
              <a:rPr lang="en-US" altLang="ko-KR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3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컬럼으로 </a:t>
            </a:r>
            <a:r>
              <a:rPr lang="ko-KR" altLang="en-US" sz="133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분할</a:t>
            </a:r>
            <a:r>
              <a:rPr lang="en-US" altLang="ko-KR" sz="133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US" sz="133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&lt;replace, apply(lambda x)&gt;</a:t>
            </a:r>
            <a:endParaRPr sz="133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Google Shape;346;p26">
            <a:extLst>
              <a:ext uri="{FF2B5EF4-FFF2-40B4-BE49-F238E27FC236}">
                <a16:creationId xmlns:a16="http://schemas.microsoft.com/office/drawing/2014/main" id="{EF1B406F-62A3-F4A5-E5C8-3CD1B5906A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8201" y="4473301"/>
            <a:ext cx="3551999" cy="180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49;p26">
            <a:extLst>
              <a:ext uri="{FF2B5EF4-FFF2-40B4-BE49-F238E27FC236}">
                <a16:creationId xmlns:a16="http://schemas.microsoft.com/office/drawing/2014/main" id="{948E81F1-1D87-2DDA-36B9-61076F98C6B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7333" y="4473301"/>
            <a:ext cx="3552000" cy="18084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47A84DE9-43B9-C112-D8C3-B92C21E403EE}"/>
              </a:ext>
            </a:extLst>
          </p:cNvPr>
          <p:cNvSpPr txBox="1">
            <a:spLocks/>
          </p:cNvSpPr>
          <p:nvPr/>
        </p:nvSpPr>
        <p:spPr>
          <a:xfrm>
            <a:off x="251534" y="49069"/>
            <a:ext cx="4460031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 및 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C44AED6C-BEFF-1914-0A27-372C8396E0F3}"/>
              </a:ext>
            </a:extLst>
          </p:cNvPr>
          <p:cNvGrpSpPr/>
          <p:nvPr/>
        </p:nvGrpSpPr>
        <p:grpSpPr>
          <a:xfrm>
            <a:off x="512752" y="2206567"/>
            <a:ext cx="3538423" cy="1909528"/>
            <a:chOff x="512752" y="2206567"/>
            <a:chExt cx="3538423" cy="1909528"/>
          </a:xfrm>
        </p:grpSpPr>
        <p:sp>
          <p:nvSpPr>
            <p:cNvPr id="42" name="Google Shape;332;p25">
              <a:extLst>
                <a:ext uri="{FF2B5EF4-FFF2-40B4-BE49-F238E27FC236}">
                  <a16:creationId xmlns:a16="http://schemas.microsoft.com/office/drawing/2014/main" id="{FA4A3E07-05D0-648F-6D87-138BA4E3B4DC}"/>
                </a:ext>
              </a:extLst>
            </p:cNvPr>
            <p:cNvSpPr/>
            <p:nvPr/>
          </p:nvSpPr>
          <p:spPr>
            <a:xfrm>
              <a:off x="1485468" y="2294970"/>
              <a:ext cx="311864" cy="21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8668EF-83F1-F84A-B2E9-5AF39BE9C3C4}"/>
                </a:ext>
              </a:extLst>
            </p:cNvPr>
            <p:cNvSpPr txBox="1"/>
            <p:nvPr/>
          </p:nvSpPr>
          <p:spPr>
            <a:xfrm>
              <a:off x="1483924" y="2562110"/>
              <a:ext cx="35298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별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11F67D2-CC27-57D7-7FDB-FC6AA1C9A71B}"/>
                </a:ext>
              </a:extLst>
            </p:cNvPr>
            <p:cNvSpPr/>
            <p:nvPr/>
          </p:nvSpPr>
          <p:spPr>
            <a:xfrm>
              <a:off x="512752" y="2206567"/>
              <a:ext cx="889896" cy="4096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reviewer</a:t>
              </a:r>
            </a:p>
            <a:p>
              <a:pPr algn="ct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_skintype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F982054-549B-A43B-17DD-728A45BFFF0F}"/>
                </a:ext>
              </a:extLst>
            </p:cNvPr>
            <p:cNvSpPr/>
            <p:nvPr/>
          </p:nvSpPr>
          <p:spPr>
            <a:xfrm>
              <a:off x="1882071" y="2206567"/>
              <a:ext cx="311776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복합성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0B80B42-7D2B-E1C0-E768-277DE1D1F835}"/>
                </a:ext>
              </a:extLst>
            </p:cNvPr>
            <p:cNvSpPr/>
            <p:nvPr/>
          </p:nvSpPr>
          <p:spPr>
            <a:xfrm>
              <a:off x="512752" y="2618197"/>
              <a:ext cx="885892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all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1714065-1D1C-D0FE-A72E-34B345689C34}"/>
                </a:ext>
              </a:extLst>
            </p:cNvPr>
            <p:cNvSpPr/>
            <p:nvPr/>
          </p:nvSpPr>
          <p:spPr>
            <a:xfrm>
              <a:off x="1875910" y="2619056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C91C95-C76A-A3E3-FF9A-E8724EBB267D}"/>
                </a:ext>
              </a:extLst>
            </p:cNvPr>
            <p:cNvSpPr/>
            <p:nvPr/>
          </p:nvSpPr>
          <p:spPr>
            <a:xfrm>
              <a:off x="512752" y="3118070"/>
              <a:ext cx="885892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건성</a:t>
              </a:r>
              <a:r>
                <a:rPr lang="en-US" altLang="ko-KR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웜톤</a:t>
              </a:r>
              <a:r>
                <a:rPr lang="en-US" altLang="ko-KR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</a:p>
            <a:p>
              <a:pPr algn="ctr"/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민감성</a:t>
              </a:r>
              <a:r>
                <a:rPr lang="en-US" altLang="ko-KR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아토피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A97548B-EA4F-1A61-1559-D8108E944F7B}"/>
                </a:ext>
              </a:extLst>
            </p:cNvPr>
            <p:cNvSpPr/>
            <p:nvPr/>
          </p:nvSpPr>
          <p:spPr>
            <a:xfrm>
              <a:off x="1875910" y="3118070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A95D53E-A066-2796-9EFD-AD77E77B1438}"/>
                </a:ext>
              </a:extLst>
            </p:cNvPr>
            <p:cNvSpPr/>
            <p:nvPr/>
          </p:nvSpPr>
          <p:spPr>
            <a:xfrm>
              <a:off x="512752" y="3617942"/>
              <a:ext cx="885892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복합성</a:t>
              </a:r>
              <a:r>
                <a:rPr lang="en-US" altLang="ko-KR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웜톤</a:t>
              </a:r>
              <a:r>
                <a:rPr lang="en-US" altLang="ko-KR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</a:p>
            <a:p>
              <a:pPr algn="ctr"/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민감성</a:t>
              </a:r>
              <a:r>
                <a:rPr lang="en-US" altLang="ko-KR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주름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3996439-DE01-2B0F-3363-BB379B4F01FF}"/>
                </a:ext>
              </a:extLst>
            </p:cNvPr>
            <p:cNvSpPr/>
            <p:nvPr/>
          </p:nvSpPr>
          <p:spPr>
            <a:xfrm>
              <a:off x="1875911" y="3617942"/>
              <a:ext cx="308490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387B01A-E5F1-771B-A1EC-AC09C202CD3F}"/>
                </a:ext>
              </a:extLst>
            </p:cNvPr>
            <p:cNvSpPr/>
            <p:nvPr/>
          </p:nvSpPr>
          <p:spPr>
            <a:xfrm>
              <a:off x="2190360" y="2206567"/>
              <a:ext cx="311776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건성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7178803-7FF0-5778-80F6-537EEFCCD605}"/>
                </a:ext>
              </a:extLst>
            </p:cNvPr>
            <p:cNvSpPr/>
            <p:nvPr/>
          </p:nvSpPr>
          <p:spPr>
            <a:xfrm>
              <a:off x="2184199" y="2619056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4C28046-7680-8465-A528-1C224395B193}"/>
                </a:ext>
              </a:extLst>
            </p:cNvPr>
            <p:cNvSpPr/>
            <p:nvPr/>
          </p:nvSpPr>
          <p:spPr>
            <a:xfrm>
              <a:off x="2184199" y="3118070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4E2B288-3E18-16EF-8E1B-1335383F3C81}"/>
                </a:ext>
              </a:extLst>
            </p:cNvPr>
            <p:cNvSpPr/>
            <p:nvPr/>
          </p:nvSpPr>
          <p:spPr>
            <a:xfrm>
              <a:off x="2184200" y="3617942"/>
              <a:ext cx="308490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8A72071-3946-9410-DC51-1E621B3BE61B}"/>
                </a:ext>
              </a:extLst>
            </p:cNvPr>
            <p:cNvSpPr/>
            <p:nvPr/>
          </p:nvSpPr>
          <p:spPr>
            <a:xfrm>
              <a:off x="2496309" y="2206567"/>
              <a:ext cx="311776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주름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AE0422D-687D-23FD-93BB-89F163A877D6}"/>
                </a:ext>
              </a:extLst>
            </p:cNvPr>
            <p:cNvSpPr/>
            <p:nvPr/>
          </p:nvSpPr>
          <p:spPr>
            <a:xfrm>
              <a:off x="2490148" y="2619056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A51874D-DB2B-F073-13CB-E6D86FE5EFBB}"/>
                </a:ext>
              </a:extLst>
            </p:cNvPr>
            <p:cNvSpPr/>
            <p:nvPr/>
          </p:nvSpPr>
          <p:spPr>
            <a:xfrm>
              <a:off x="2490148" y="3118070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B855DB9-2338-79D1-C6F6-A90498A2AA5F}"/>
                </a:ext>
              </a:extLst>
            </p:cNvPr>
            <p:cNvSpPr/>
            <p:nvPr/>
          </p:nvSpPr>
          <p:spPr>
            <a:xfrm>
              <a:off x="2490149" y="3617942"/>
              <a:ext cx="308490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7B6FBCA-2F89-39C0-8544-598D4BB49893}"/>
                </a:ext>
              </a:extLst>
            </p:cNvPr>
            <p:cNvSpPr/>
            <p:nvPr/>
          </p:nvSpPr>
          <p:spPr>
            <a:xfrm>
              <a:off x="2804598" y="2206567"/>
              <a:ext cx="311776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아토피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815ED81-F0B8-5A32-EBC1-BED169BDF79C}"/>
                </a:ext>
              </a:extLst>
            </p:cNvPr>
            <p:cNvSpPr/>
            <p:nvPr/>
          </p:nvSpPr>
          <p:spPr>
            <a:xfrm>
              <a:off x="2798437" y="2619056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7CDA925-B795-7CBD-851F-06BC4E3D1348}"/>
                </a:ext>
              </a:extLst>
            </p:cNvPr>
            <p:cNvSpPr/>
            <p:nvPr/>
          </p:nvSpPr>
          <p:spPr>
            <a:xfrm>
              <a:off x="2798437" y="3118070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215D85-11B2-5D21-6AFB-5245E03F83C7}"/>
                </a:ext>
              </a:extLst>
            </p:cNvPr>
            <p:cNvSpPr/>
            <p:nvPr/>
          </p:nvSpPr>
          <p:spPr>
            <a:xfrm>
              <a:off x="2798438" y="3617942"/>
              <a:ext cx="308490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C40A82B-7C21-B3BB-DFEE-3B7060C9EBF7}"/>
                </a:ext>
              </a:extLst>
            </p:cNvPr>
            <p:cNvSpPr/>
            <p:nvPr/>
          </p:nvSpPr>
          <p:spPr>
            <a:xfrm>
              <a:off x="3116660" y="2206567"/>
              <a:ext cx="311776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홍조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F53B5FE-3013-D3D8-656A-7E14AEA79ABF}"/>
                </a:ext>
              </a:extLst>
            </p:cNvPr>
            <p:cNvSpPr/>
            <p:nvPr/>
          </p:nvSpPr>
          <p:spPr>
            <a:xfrm>
              <a:off x="3110499" y="2619056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BCA06E6-AB0E-6552-D8F8-78AEB8724DD0}"/>
                </a:ext>
              </a:extLst>
            </p:cNvPr>
            <p:cNvSpPr/>
            <p:nvPr/>
          </p:nvSpPr>
          <p:spPr>
            <a:xfrm>
              <a:off x="3110499" y="3118070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7B8CF1E-3096-D992-9299-FB882DCCF25E}"/>
                </a:ext>
              </a:extLst>
            </p:cNvPr>
            <p:cNvSpPr/>
            <p:nvPr/>
          </p:nvSpPr>
          <p:spPr>
            <a:xfrm>
              <a:off x="3110500" y="3617942"/>
              <a:ext cx="308490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42C9930-11ED-7636-5482-CF421FFB0CE4}"/>
                </a:ext>
              </a:extLst>
            </p:cNvPr>
            <p:cNvSpPr/>
            <p:nvPr/>
          </p:nvSpPr>
          <p:spPr>
            <a:xfrm>
              <a:off x="3424949" y="2206567"/>
              <a:ext cx="311776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웜톤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53A5348-2504-EC06-3EFB-976915C5BEDF}"/>
                </a:ext>
              </a:extLst>
            </p:cNvPr>
            <p:cNvSpPr/>
            <p:nvPr/>
          </p:nvSpPr>
          <p:spPr>
            <a:xfrm>
              <a:off x="3418788" y="2619056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F2E9ED8-2CE0-9BF5-6D9F-B0936E6EF20D}"/>
                </a:ext>
              </a:extLst>
            </p:cNvPr>
            <p:cNvSpPr/>
            <p:nvPr/>
          </p:nvSpPr>
          <p:spPr>
            <a:xfrm>
              <a:off x="3418788" y="3118070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6FE8280-9C49-1E61-E4D4-2015CFAACFB4}"/>
                </a:ext>
              </a:extLst>
            </p:cNvPr>
            <p:cNvSpPr/>
            <p:nvPr/>
          </p:nvSpPr>
          <p:spPr>
            <a:xfrm>
              <a:off x="3418789" y="3617942"/>
              <a:ext cx="308490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B2DF288-0950-8B39-862E-6DCC48D30C0E}"/>
                </a:ext>
              </a:extLst>
            </p:cNvPr>
            <p:cNvSpPr/>
            <p:nvPr/>
          </p:nvSpPr>
          <p:spPr>
            <a:xfrm>
              <a:off x="3739399" y="2206567"/>
              <a:ext cx="311776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민감성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35DD3E1-634E-8A3E-DA7A-B1B75FC4D9CE}"/>
                </a:ext>
              </a:extLst>
            </p:cNvPr>
            <p:cNvSpPr/>
            <p:nvPr/>
          </p:nvSpPr>
          <p:spPr>
            <a:xfrm>
              <a:off x="3733238" y="2619056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33BFD4F-4C5A-3D44-4A76-95B30091D977}"/>
                </a:ext>
              </a:extLst>
            </p:cNvPr>
            <p:cNvSpPr/>
            <p:nvPr/>
          </p:nvSpPr>
          <p:spPr>
            <a:xfrm>
              <a:off x="3733238" y="3118070"/>
              <a:ext cx="308491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2858863-A9EA-D615-960F-539F23C0063D}"/>
                </a:ext>
              </a:extLst>
            </p:cNvPr>
            <p:cNvSpPr/>
            <p:nvPr/>
          </p:nvSpPr>
          <p:spPr>
            <a:xfrm>
              <a:off x="3733239" y="3617942"/>
              <a:ext cx="308490" cy="498153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1387AB3-B97A-F5BF-5A53-115D989BD751}"/>
              </a:ext>
            </a:extLst>
          </p:cNvPr>
          <p:cNvGrpSpPr/>
          <p:nvPr/>
        </p:nvGrpSpPr>
        <p:grpSpPr>
          <a:xfrm>
            <a:off x="4350761" y="2209845"/>
            <a:ext cx="3543397" cy="1906248"/>
            <a:chOff x="8284918" y="2206567"/>
            <a:chExt cx="3543397" cy="1906248"/>
          </a:xfrm>
        </p:grpSpPr>
        <p:sp>
          <p:nvSpPr>
            <p:cNvPr id="90" name="Google Shape;332;p25">
              <a:extLst>
                <a:ext uri="{FF2B5EF4-FFF2-40B4-BE49-F238E27FC236}">
                  <a16:creationId xmlns:a16="http://schemas.microsoft.com/office/drawing/2014/main" id="{95230E1C-EF92-9151-ECC2-33133D03FD5C}"/>
                </a:ext>
              </a:extLst>
            </p:cNvPr>
            <p:cNvSpPr/>
            <p:nvPr/>
          </p:nvSpPr>
          <p:spPr>
            <a:xfrm>
              <a:off x="9257634" y="2294970"/>
              <a:ext cx="311864" cy="21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44D889F-F2DE-33F4-6EF1-C5FB79BEE9BC}"/>
                </a:ext>
              </a:extLst>
            </p:cNvPr>
            <p:cNvSpPr/>
            <p:nvPr/>
          </p:nvSpPr>
          <p:spPr>
            <a:xfrm>
              <a:off x="8284918" y="2206567"/>
              <a:ext cx="889896" cy="4096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r_set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D69FA53-7909-9DFB-3CDB-939A7EF13322}"/>
                </a:ext>
              </a:extLst>
            </p:cNvPr>
            <p:cNvSpPr/>
            <p:nvPr/>
          </p:nvSpPr>
          <p:spPr>
            <a:xfrm>
              <a:off x="9654237" y="2206567"/>
              <a:ext cx="731028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피부</a:t>
              </a:r>
              <a:endPara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타입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F44B008-E7B5-BA0D-04F0-6E035F789E08}"/>
                </a:ext>
              </a:extLst>
            </p:cNvPr>
            <p:cNvSpPr/>
            <p:nvPr/>
          </p:nvSpPr>
          <p:spPr>
            <a:xfrm>
              <a:off x="10384371" y="2206567"/>
              <a:ext cx="731028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피부</a:t>
              </a:r>
              <a:endPara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고민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4B0CFDE-A388-8016-5F6C-D5FC69EF98C3}"/>
                </a:ext>
              </a:extLst>
            </p:cNvPr>
            <p:cNvSpPr/>
            <p:nvPr/>
          </p:nvSpPr>
          <p:spPr>
            <a:xfrm>
              <a:off x="11097287" y="2206567"/>
              <a:ext cx="731028" cy="4096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자극도</a:t>
              </a: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36F6A43D-5566-5E5E-D1EF-6D870D099F0C}"/>
                </a:ext>
              </a:extLst>
            </p:cNvPr>
            <p:cNvGrpSpPr/>
            <p:nvPr/>
          </p:nvGrpSpPr>
          <p:grpSpPr>
            <a:xfrm>
              <a:off x="8284918" y="2618196"/>
              <a:ext cx="3543397" cy="1494619"/>
              <a:chOff x="8284918" y="2616229"/>
              <a:chExt cx="3559412" cy="1229031"/>
            </a:xfrm>
            <a:noFill/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7EE0738C-09FB-9D91-A4E0-C7CFD2E954C4}"/>
                  </a:ext>
                </a:extLst>
              </p:cNvPr>
              <p:cNvSpPr/>
              <p:nvPr/>
            </p:nvSpPr>
            <p:spPr>
              <a:xfrm>
                <a:off x="8284918" y="2616229"/>
                <a:ext cx="889896" cy="1229031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피부타입</a:t>
                </a:r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건성에 좋아요</a:t>
                </a:r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피부고민</a:t>
                </a:r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보습에 좋아요</a:t>
                </a:r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자극도</a:t>
                </a:r>
                <a:r>
                  <a:rPr lang="en-US" altLang="ko-KR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보통이에요</a:t>
                </a: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A3C552A3-5146-9F64-1B57-CD1CDB1C2437}"/>
                  </a:ext>
                </a:extLst>
              </p:cNvPr>
              <p:cNvSpPr/>
              <p:nvPr/>
            </p:nvSpPr>
            <p:spPr>
              <a:xfrm>
                <a:off x="9654237" y="2616935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건성에 좋아요</a:t>
                </a: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716E1A27-3472-3CCC-F605-239694D62072}"/>
                  </a:ext>
                </a:extLst>
              </p:cNvPr>
              <p:cNvSpPr/>
              <p:nvPr/>
            </p:nvSpPr>
            <p:spPr>
              <a:xfrm>
                <a:off x="10384371" y="2616935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보습에</a:t>
                </a:r>
                <a:endPara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좋아요</a:t>
                </a: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91E8327A-E783-6D2A-5E30-CBC8A9CFBEB3}"/>
                  </a:ext>
                </a:extLst>
              </p:cNvPr>
              <p:cNvSpPr/>
              <p:nvPr/>
            </p:nvSpPr>
            <p:spPr>
              <a:xfrm>
                <a:off x="11113302" y="2616935"/>
                <a:ext cx="731028" cy="40963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보통</a:t>
                </a:r>
                <a:endPara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이에요</a:t>
                </a:r>
              </a:p>
            </p:txBody>
          </p:sp>
        </p:grpSp>
      </p:grpSp>
      <p:sp>
        <p:nvSpPr>
          <p:cNvPr id="167" name="Google Shape;332;p25">
            <a:extLst>
              <a:ext uri="{FF2B5EF4-FFF2-40B4-BE49-F238E27FC236}">
                <a16:creationId xmlns:a16="http://schemas.microsoft.com/office/drawing/2014/main" id="{741E393E-4718-3F69-2D2A-97024D5E98B3}"/>
              </a:ext>
            </a:extLst>
          </p:cNvPr>
          <p:cNvSpPr/>
          <p:nvPr/>
        </p:nvSpPr>
        <p:spPr>
          <a:xfrm>
            <a:off x="9196837" y="2294970"/>
            <a:ext cx="311864" cy="21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A2261E4-ABFC-07AA-5ACA-6CDE71853C44}"/>
              </a:ext>
            </a:extLst>
          </p:cNvPr>
          <p:cNvSpPr/>
          <p:nvPr/>
        </p:nvSpPr>
        <p:spPr>
          <a:xfrm>
            <a:off x="8224121" y="2206567"/>
            <a:ext cx="315387" cy="409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피부타입</a:t>
            </a:r>
            <a:endParaRPr lang="en-US" altLang="ko-KR" sz="700" b="1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7911B43-F8BD-1310-9552-7D5A76E850ED}"/>
              </a:ext>
            </a:extLst>
          </p:cNvPr>
          <p:cNvSpPr/>
          <p:nvPr/>
        </p:nvSpPr>
        <p:spPr>
          <a:xfrm>
            <a:off x="9593440" y="2206567"/>
            <a:ext cx="311776" cy="4096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latin typeface="나눔고딕" panose="020D0604000000000000" pitchFamily="50" charset="-127"/>
                <a:ea typeface="나눔고딕" panose="020D0604000000000000" pitchFamily="50" charset="-127"/>
              </a:rPr>
              <a:t>자극도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7905E67-27F2-0A94-8AB6-E9F30FC86A27}"/>
              </a:ext>
            </a:extLst>
          </p:cNvPr>
          <p:cNvSpPr/>
          <p:nvPr/>
        </p:nvSpPr>
        <p:spPr>
          <a:xfrm>
            <a:off x="8224121" y="2618197"/>
            <a:ext cx="315387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C8057B4-D3C5-025C-8A02-DC96B0A28EB2}"/>
              </a:ext>
            </a:extLst>
          </p:cNvPr>
          <p:cNvSpPr/>
          <p:nvPr/>
        </p:nvSpPr>
        <p:spPr>
          <a:xfrm>
            <a:off x="9587279" y="2619056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C51D7F7-996C-1D9D-FB10-86C5005B54F6}"/>
              </a:ext>
            </a:extLst>
          </p:cNvPr>
          <p:cNvSpPr/>
          <p:nvPr/>
        </p:nvSpPr>
        <p:spPr>
          <a:xfrm>
            <a:off x="8224121" y="3118070"/>
            <a:ext cx="318887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641486D-0F0B-ABEE-9B5F-476AB34A7EA2}"/>
              </a:ext>
            </a:extLst>
          </p:cNvPr>
          <p:cNvSpPr/>
          <p:nvPr/>
        </p:nvSpPr>
        <p:spPr>
          <a:xfrm>
            <a:off x="9587279" y="3118070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1E6A876-80F3-2BFD-94DE-13A5243AEB87}"/>
              </a:ext>
            </a:extLst>
          </p:cNvPr>
          <p:cNvSpPr/>
          <p:nvPr/>
        </p:nvSpPr>
        <p:spPr>
          <a:xfrm>
            <a:off x="8224122" y="3617942"/>
            <a:ext cx="320408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0197A8-638F-5976-6F32-7C5EBB912288}"/>
              </a:ext>
            </a:extLst>
          </p:cNvPr>
          <p:cNvSpPr/>
          <p:nvPr/>
        </p:nvSpPr>
        <p:spPr>
          <a:xfrm>
            <a:off x="9587280" y="3617942"/>
            <a:ext cx="308490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D7D221D-B090-FFAA-3929-3397566466A0}"/>
              </a:ext>
            </a:extLst>
          </p:cNvPr>
          <p:cNvSpPr/>
          <p:nvPr/>
        </p:nvSpPr>
        <p:spPr>
          <a:xfrm>
            <a:off x="9901729" y="2206567"/>
            <a:ext cx="311776" cy="4096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F13514-7E64-416A-501A-AA89ACAACE8C}"/>
              </a:ext>
            </a:extLst>
          </p:cNvPr>
          <p:cNvSpPr/>
          <p:nvPr/>
        </p:nvSpPr>
        <p:spPr>
          <a:xfrm>
            <a:off x="9895568" y="2619056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155BE85F-FBAB-00FD-852A-30F87BEC753F}"/>
              </a:ext>
            </a:extLst>
          </p:cNvPr>
          <p:cNvSpPr/>
          <p:nvPr/>
        </p:nvSpPr>
        <p:spPr>
          <a:xfrm>
            <a:off x="9895568" y="3118070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764B860-D666-B0F3-DB94-FA6C36E5C961}"/>
              </a:ext>
            </a:extLst>
          </p:cNvPr>
          <p:cNvSpPr/>
          <p:nvPr/>
        </p:nvSpPr>
        <p:spPr>
          <a:xfrm>
            <a:off x="9895569" y="3617942"/>
            <a:ext cx="308490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02420BF-21D5-018B-F0FE-1F22606F3985}"/>
              </a:ext>
            </a:extLst>
          </p:cNvPr>
          <p:cNvSpPr/>
          <p:nvPr/>
        </p:nvSpPr>
        <p:spPr>
          <a:xfrm>
            <a:off x="10207678" y="2206567"/>
            <a:ext cx="311776" cy="4096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03BEEA0F-4C89-1734-7B78-BC564370E1CB}"/>
              </a:ext>
            </a:extLst>
          </p:cNvPr>
          <p:cNvSpPr/>
          <p:nvPr/>
        </p:nvSpPr>
        <p:spPr>
          <a:xfrm>
            <a:off x="10201517" y="2619056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FF2A616B-CD53-ADFF-72AA-725C9FA81386}"/>
              </a:ext>
            </a:extLst>
          </p:cNvPr>
          <p:cNvSpPr/>
          <p:nvPr/>
        </p:nvSpPr>
        <p:spPr>
          <a:xfrm>
            <a:off x="10201517" y="3118070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6AECE273-D424-C4D3-253E-634F3B1903EF}"/>
              </a:ext>
            </a:extLst>
          </p:cNvPr>
          <p:cNvSpPr/>
          <p:nvPr/>
        </p:nvSpPr>
        <p:spPr>
          <a:xfrm>
            <a:off x="10201518" y="3617942"/>
            <a:ext cx="308490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94E4B1B-2C03-8C0B-39AF-53124A998B6C}"/>
              </a:ext>
            </a:extLst>
          </p:cNvPr>
          <p:cNvSpPr/>
          <p:nvPr/>
        </p:nvSpPr>
        <p:spPr>
          <a:xfrm>
            <a:off x="10515967" y="2206567"/>
            <a:ext cx="311776" cy="4096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4D4E138E-90D1-3257-D198-2D481137EDC8}"/>
              </a:ext>
            </a:extLst>
          </p:cNvPr>
          <p:cNvSpPr/>
          <p:nvPr/>
        </p:nvSpPr>
        <p:spPr>
          <a:xfrm>
            <a:off x="10509806" y="2619056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CC1D194-CCA5-C280-5DCE-CE5FE0BF7DFB}"/>
              </a:ext>
            </a:extLst>
          </p:cNvPr>
          <p:cNvSpPr/>
          <p:nvPr/>
        </p:nvSpPr>
        <p:spPr>
          <a:xfrm>
            <a:off x="10509806" y="3118070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E139F1-2CD1-5294-B4BE-50259C6317D5}"/>
              </a:ext>
            </a:extLst>
          </p:cNvPr>
          <p:cNvSpPr/>
          <p:nvPr/>
        </p:nvSpPr>
        <p:spPr>
          <a:xfrm>
            <a:off x="10509807" y="3617942"/>
            <a:ext cx="308490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0BB1407-E778-12CA-A9A2-B1BC13841B2C}"/>
              </a:ext>
            </a:extLst>
          </p:cNvPr>
          <p:cNvSpPr/>
          <p:nvPr/>
        </p:nvSpPr>
        <p:spPr>
          <a:xfrm>
            <a:off x="10828029" y="2206567"/>
            <a:ext cx="311776" cy="4096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9358546-BEDC-7832-A560-066BF1C6CD2D}"/>
              </a:ext>
            </a:extLst>
          </p:cNvPr>
          <p:cNvSpPr/>
          <p:nvPr/>
        </p:nvSpPr>
        <p:spPr>
          <a:xfrm>
            <a:off x="10821868" y="2619056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17ECF76-44EC-FECF-477E-CBE7CFE05E33}"/>
              </a:ext>
            </a:extLst>
          </p:cNvPr>
          <p:cNvSpPr/>
          <p:nvPr/>
        </p:nvSpPr>
        <p:spPr>
          <a:xfrm>
            <a:off x="10821868" y="3118070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788BBF3C-5A85-7C66-E083-B02B3F487143}"/>
              </a:ext>
            </a:extLst>
          </p:cNvPr>
          <p:cNvSpPr/>
          <p:nvPr/>
        </p:nvSpPr>
        <p:spPr>
          <a:xfrm>
            <a:off x="10821869" y="3617942"/>
            <a:ext cx="308490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43CE39C8-1561-4F7F-B689-1DB69A066BEC}"/>
              </a:ext>
            </a:extLst>
          </p:cNvPr>
          <p:cNvSpPr/>
          <p:nvPr/>
        </p:nvSpPr>
        <p:spPr>
          <a:xfrm>
            <a:off x="11136318" y="2206567"/>
            <a:ext cx="311776" cy="4096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07561FD-94BA-C891-DED0-41ABE40818AF}"/>
              </a:ext>
            </a:extLst>
          </p:cNvPr>
          <p:cNvSpPr/>
          <p:nvPr/>
        </p:nvSpPr>
        <p:spPr>
          <a:xfrm>
            <a:off x="11130157" y="2619056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CCAD2373-0CD4-E2B4-62BA-1D4A12131899}"/>
              </a:ext>
            </a:extLst>
          </p:cNvPr>
          <p:cNvSpPr/>
          <p:nvPr/>
        </p:nvSpPr>
        <p:spPr>
          <a:xfrm>
            <a:off x="11130157" y="3118070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9A9E0DCA-5561-6BE3-22C8-2757AFF6787B}"/>
              </a:ext>
            </a:extLst>
          </p:cNvPr>
          <p:cNvSpPr/>
          <p:nvPr/>
        </p:nvSpPr>
        <p:spPr>
          <a:xfrm>
            <a:off x="11130158" y="3617942"/>
            <a:ext cx="308490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1577B08A-DE4C-D615-0E05-8AA34485373F}"/>
              </a:ext>
            </a:extLst>
          </p:cNvPr>
          <p:cNvSpPr/>
          <p:nvPr/>
        </p:nvSpPr>
        <p:spPr>
          <a:xfrm>
            <a:off x="11450768" y="2206567"/>
            <a:ext cx="311776" cy="4096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AC391890-5B17-380F-C1D0-287C582E54C5}"/>
              </a:ext>
            </a:extLst>
          </p:cNvPr>
          <p:cNvSpPr/>
          <p:nvPr/>
        </p:nvSpPr>
        <p:spPr>
          <a:xfrm>
            <a:off x="11444607" y="2619056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572647E-B428-011A-5EBB-DE72BDB3D4DF}"/>
              </a:ext>
            </a:extLst>
          </p:cNvPr>
          <p:cNvSpPr/>
          <p:nvPr/>
        </p:nvSpPr>
        <p:spPr>
          <a:xfrm>
            <a:off x="11444607" y="3118070"/>
            <a:ext cx="308491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5F99945-1F4F-EC9E-96DC-EFBBF48B3AEA}"/>
              </a:ext>
            </a:extLst>
          </p:cNvPr>
          <p:cNvSpPr/>
          <p:nvPr/>
        </p:nvSpPr>
        <p:spPr>
          <a:xfrm>
            <a:off x="11444608" y="3617942"/>
            <a:ext cx="308490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DA3CA2F7-99D9-BD6E-6DBD-925753EE1FCB}"/>
              </a:ext>
            </a:extLst>
          </p:cNvPr>
          <p:cNvSpPr txBox="1"/>
          <p:nvPr/>
        </p:nvSpPr>
        <p:spPr>
          <a:xfrm>
            <a:off x="8185356" y="2745374"/>
            <a:ext cx="4218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건성에</a:t>
            </a: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좋아요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F81EF76D-78FE-404C-E23F-EDB8CC70FA14}"/>
              </a:ext>
            </a:extLst>
          </p:cNvPr>
          <p:cNvSpPr txBox="1"/>
          <p:nvPr/>
        </p:nvSpPr>
        <p:spPr>
          <a:xfrm>
            <a:off x="8125968" y="3220896"/>
            <a:ext cx="518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복합성에 좋아요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1BC518D-9CDA-AF0B-68EC-AFCBBC672ED1}"/>
              </a:ext>
            </a:extLst>
          </p:cNvPr>
          <p:cNvSpPr txBox="1"/>
          <p:nvPr/>
        </p:nvSpPr>
        <p:spPr>
          <a:xfrm>
            <a:off x="8125968" y="3696418"/>
            <a:ext cx="518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복합성에 좋아요</a:t>
            </a: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2A768C35-B135-907E-310C-3E2AE80CB50A}"/>
              </a:ext>
            </a:extLst>
          </p:cNvPr>
          <p:cNvSpPr/>
          <p:nvPr/>
        </p:nvSpPr>
        <p:spPr>
          <a:xfrm>
            <a:off x="8539449" y="2206567"/>
            <a:ext cx="315387" cy="409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피부고민</a:t>
            </a:r>
            <a:endParaRPr lang="en-US" altLang="ko-KR" sz="700" b="1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607C9ADC-E7D8-F54B-6131-15A90E661D8D}"/>
              </a:ext>
            </a:extLst>
          </p:cNvPr>
          <p:cNvSpPr/>
          <p:nvPr/>
        </p:nvSpPr>
        <p:spPr>
          <a:xfrm>
            <a:off x="8539449" y="2618197"/>
            <a:ext cx="315387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49349D78-7A44-85FA-EE6F-714C4C524FB5}"/>
              </a:ext>
            </a:extLst>
          </p:cNvPr>
          <p:cNvSpPr/>
          <p:nvPr/>
        </p:nvSpPr>
        <p:spPr>
          <a:xfrm>
            <a:off x="8539449" y="3118070"/>
            <a:ext cx="318887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8C7550E0-7FA0-2E5F-DE2F-43C43B6FB0E7}"/>
              </a:ext>
            </a:extLst>
          </p:cNvPr>
          <p:cNvSpPr/>
          <p:nvPr/>
        </p:nvSpPr>
        <p:spPr>
          <a:xfrm>
            <a:off x="8539450" y="3617942"/>
            <a:ext cx="320408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E4A7399-DA7B-08AB-7A36-613B2CAAF3DF}"/>
              </a:ext>
            </a:extLst>
          </p:cNvPr>
          <p:cNvSpPr txBox="1"/>
          <p:nvPr/>
        </p:nvSpPr>
        <p:spPr>
          <a:xfrm>
            <a:off x="8500684" y="2745374"/>
            <a:ext cx="4218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보습에</a:t>
            </a: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좋아요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D1C25AA-B363-5DDE-74DB-82F772DE8AD6}"/>
              </a:ext>
            </a:extLst>
          </p:cNvPr>
          <p:cNvSpPr txBox="1"/>
          <p:nvPr/>
        </p:nvSpPr>
        <p:spPr>
          <a:xfrm>
            <a:off x="8441296" y="3220896"/>
            <a:ext cx="518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진정에</a:t>
            </a: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좋아요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7401033-E437-3FB5-0AEF-68BE5978580C}"/>
              </a:ext>
            </a:extLst>
          </p:cNvPr>
          <p:cNvSpPr txBox="1"/>
          <p:nvPr/>
        </p:nvSpPr>
        <p:spPr>
          <a:xfrm>
            <a:off x="8441296" y="3702458"/>
            <a:ext cx="518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보습에</a:t>
            </a: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좋아요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D046BC86-DF14-ADA2-D8F6-8B6862F4B22F}"/>
              </a:ext>
            </a:extLst>
          </p:cNvPr>
          <p:cNvSpPr/>
          <p:nvPr/>
        </p:nvSpPr>
        <p:spPr>
          <a:xfrm>
            <a:off x="8851094" y="2206567"/>
            <a:ext cx="315387" cy="409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자극도</a:t>
            </a:r>
            <a:endParaRPr lang="en-US" altLang="ko-KR" sz="700" b="1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2753793-93FB-3B27-1957-43E855912E2E}"/>
              </a:ext>
            </a:extLst>
          </p:cNvPr>
          <p:cNvSpPr/>
          <p:nvPr/>
        </p:nvSpPr>
        <p:spPr>
          <a:xfrm>
            <a:off x="8851094" y="2618197"/>
            <a:ext cx="315387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8014490-33A8-BACC-25AB-1592A1AE12D3}"/>
              </a:ext>
            </a:extLst>
          </p:cNvPr>
          <p:cNvSpPr/>
          <p:nvPr/>
        </p:nvSpPr>
        <p:spPr>
          <a:xfrm>
            <a:off x="8851094" y="3118070"/>
            <a:ext cx="318887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11361E9-8AD4-6016-7A20-DB1104E2723D}"/>
              </a:ext>
            </a:extLst>
          </p:cNvPr>
          <p:cNvSpPr/>
          <p:nvPr/>
        </p:nvSpPr>
        <p:spPr>
          <a:xfrm>
            <a:off x="8851095" y="3617942"/>
            <a:ext cx="320408" cy="49815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4B4C073-9D6A-94AC-1290-3B9EEFEB0D08}"/>
              </a:ext>
            </a:extLst>
          </p:cNvPr>
          <p:cNvSpPr txBox="1"/>
          <p:nvPr/>
        </p:nvSpPr>
        <p:spPr>
          <a:xfrm>
            <a:off x="8761880" y="3220896"/>
            <a:ext cx="51838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순해요</a:t>
            </a: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CF586FD1-E925-25EB-C695-49B6345A56F3}"/>
              </a:ext>
            </a:extLst>
          </p:cNvPr>
          <p:cNvSpPr txBox="1"/>
          <p:nvPr/>
        </p:nvSpPr>
        <p:spPr>
          <a:xfrm>
            <a:off x="8748869" y="3702458"/>
            <a:ext cx="518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보통</a:t>
            </a: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이에요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C838DACD-7C42-2494-5866-838D29EC61BC}"/>
              </a:ext>
            </a:extLst>
          </p:cNvPr>
          <p:cNvSpPr txBox="1"/>
          <p:nvPr/>
        </p:nvSpPr>
        <p:spPr>
          <a:xfrm>
            <a:off x="8748869" y="2753125"/>
            <a:ext cx="518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보통</a:t>
            </a: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이에요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1C7FB4E7-1BEB-4351-502D-5CE65AE22EBE}"/>
              </a:ext>
            </a:extLst>
          </p:cNvPr>
          <p:cNvSpPr txBox="1"/>
          <p:nvPr/>
        </p:nvSpPr>
        <p:spPr>
          <a:xfrm>
            <a:off x="9794140" y="2276209"/>
            <a:ext cx="5183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피부타입</a:t>
            </a:r>
            <a:endParaRPr lang="en-US" altLang="ko-KR" sz="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건성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CE2993C2-6312-938D-1625-692CC732B65D}"/>
              </a:ext>
            </a:extLst>
          </p:cNvPr>
          <p:cNvSpPr txBox="1"/>
          <p:nvPr/>
        </p:nvSpPr>
        <p:spPr>
          <a:xfrm>
            <a:off x="10103363" y="2276209"/>
            <a:ext cx="5183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피부타입</a:t>
            </a:r>
            <a:endParaRPr lang="en-US" altLang="ko-KR" sz="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복합성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84A8222-BC35-EE8E-485C-61409CDF1CF6}"/>
              </a:ext>
            </a:extLst>
          </p:cNvPr>
          <p:cNvSpPr txBox="1"/>
          <p:nvPr/>
        </p:nvSpPr>
        <p:spPr>
          <a:xfrm>
            <a:off x="10413949" y="2276209"/>
            <a:ext cx="5183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피부타입</a:t>
            </a:r>
            <a:endParaRPr lang="en-US" altLang="ko-KR" sz="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지성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5FE89FE-1746-EEEF-B215-3867CD96783F}"/>
              </a:ext>
            </a:extLst>
          </p:cNvPr>
          <p:cNvSpPr txBox="1"/>
          <p:nvPr/>
        </p:nvSpPr>
        <p:spPr>
          <a:xfrm>
            <a:off x="10731970" y="2276209"/>
            <a:ext cx="5183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피부고민</a:t>
            </a:r>
            <a:endParaRPr lang="en-US" altLang="ko-KR" sz="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보습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2B7586C-1871-62E5-05FB-F156609FFBBE}"/>
              </a:ext>
            </a:extLst>
          </p:cNvPr>
          <p:cNvSpPr txBox="1"/>
          <p:nvPr/>
        </p:nvSpPr>
        <p:spPr>
          <a:xfrm>
            <a:off x="11033015" y="2258921"/>
            <a:ext cx="5183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피부고민</a:t>
            </a:r>
            <a:endParaRPr lang="en-US" altLang="ko-KR" sz="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주름</a:t>
            </a:r>
            <a:r>
              <a:rPr lang="en-US" altLang="ko-KR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</a:p>
          <a:p>
            <a:pPr algn="ctr"/>
            <a:r>
              <a:rPr lang="ko-KR" altLang="en-US" sz="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미백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32B904A-3DC0-14D6-2008-3BF7CED857D6}"/>
              </a:ext>
            </a:extLst>
          </p:cNvPr>
          <p:cNvSpPr txBox="1"/>
          <p:nvPr/>
        </p:nvSpPr>
        <p:spPr>
          <a:xfrm>
            <a:off x="11348071" y="2258921"/>
            <a:ext cx="5183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피부고민</a:t>
            </a:r>
            <a:endParaRPr lang="en-US" altLang="ko-KR" sz="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진정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1784719-6491-5204-35F3-5660FDCD596A}"/>
              </a:ext>
            </a:extLst>
          </p:cNvPr>
          <p:cNvSpPr txBox="1"/>
          <p:nvPr/>
        </p:nvSpPr>
        <p:spPr>
          <a:xfrm>
            <a:off x="358833" y="1156789"/>
            <a:ext cx="189026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① 데이터 전처리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16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57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2.3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 및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Google Shape;355;p27">
            <a:extLst>
              <a:ext uri="{FF2B5EF4-FFF2-40B4-BE49-F238E27FC236}">
                <a16:creationId xmlns:a16="http://schemas.microsoft.com/office/drawing/2014/main" id="{9F1F28A5-526A-EF9C-7FE1-26648B2F58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035"/>
          <a:stretch/>
        </p:blipFill>
        <p:spPr>
          <a:xfrm>
            <a:off x="4133067" y="2428467"/>
            <a:ext cx="6041267" cy="37074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56;p27">
            <a:extLst>
              <a:ext uri="{FF2B5EF4-FFF2-40B4-BE49-F238E27FC236}">
                <a16:creationId xmlns:a16="http://schemas.microsoft.com/office/drawing/2014/main" id="{D81ACABF-976E-3428-2403-387F47AECE31}"/>
              </a:ext>
            </a:extLst>
          </p:cNvPr>
          <p:cNvSpPr/>
          <p:nvPr/>
        </p:nvSpPr>
        <p:spPr>
          <a:xfrm>
            <a:off x="8721500" y="2373567"/>
            <a:ext cx="1452800" cy="2371200"/>
          </a:xfrm>
          <a:prstGeom prst="rect">
            <a:avLst/>
          </a:prstGeom>
          <a:noFill/>
          <a:ln w="38100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357;p27">
            <a:extLst>
              <a:ext uri="{FF2B5EF4-FFF2-40B4-BE49-F238E27FC236}">
                <a16:creationId xmlns:a16="http://schemas.microsoft.com/office/drawing/2014/main" id="{66D3A86B-FA7C-258A-2668-66F959D8B6FE}"/>
              </a:ext>
            </a:extLst>
          </p:cNvPr>
          <p:cNvSpPr/>
          <p:nvPr/>
        </p:nvSpPr>
        <p:spPr>
          <a:xfrm>
            <a:off x="4073834" y="4744900"/>
            <a:ext cx="6100400" cy="1391200"/>
          </a:xfrm>
          <a:prstGeom prst="rect">
            <a:avLst/>
          </a:prstGeom>
          <a:noFill/>
          <a:ln w="38100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362;p27">
            <a:extLst>
              <a:ext uri="{FF2B5EF4-FFF2-40B4-BE49-F238E27FC236}">
                <a16:creationId xmlns:a16="http://schemas.microsoft.com/office/drawing/2014/main" id="{AA0A0E83-B2F8-BDDF-22F1-EA1B038BDEBA}"/>
              </a:ext>
            </a:extLst>
          </p:cNvPr>
          <p:cNvSpPr txBox="1"/>
          <p:nvPr/>
        </p:nvSpPr>
        <p:spPr>
          <a:xfrm>
            <a:off x="521000" y="1395783"/>
            <a:ext cx="11150000" cy="65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(①</a:t>
            </a:r>
            <a:r>
              <a:rPr lang="ko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 ②고객 정보 ③리뷰 정보 ④리뷰 기반 제품 속성 분류 별 키워드 </a:t>
            </a:r>
            <a:endParaRPr sz="1333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⑤제품 속성</a:t>
            </a:r>
            <a:r>
              <a:rPr lang="en-US" altLang="ko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문장분류 ⑥제품 속성</a:t>
            </a:r>
            <a:r>
              <a:rPr lang="en-US" altLang="ko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문장분류 ⑦제품 속성</a:t>
            </a:r>
            <a:r>
              <a:rPr lang="en-US" altLang="ko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문장분류 ⑧제품 속성</a:t>
            </a:r>
            <a:r>
              <a:rPr lang="en-US" altLang="ko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문장분류 ⑨제품 속성</a:t>
            </a:r>
            <a:r>
              <a:rPr lang="en-US" altLang="ko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문장분류</a:t>
            </a:r>
            <a:r>
              <a:rPr lang="en-US" altLang="ko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sz="1333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363;p27">
            <a:extLst>
              <a:ext uri="{FF2B5EF4-FFF2-40B4-BE49-F238E27FC236}">
                <a16:creationId xmlns:a16="http://schemas.microsoft.com/office/drawing/2014/main" id="{30D61BA9-B176-1A42-A8C1-B30214889D4B}"/>
              </a:ext>
            </a:extLst>
          </p:cNvPr>
          <p:cNvSpPr/>
          <p:nvPr/>
        </p:nvSpPr>
        <p:spPr>
          <a:xfrm>
            <a:off x="4334934" y="2240896"/>
            <a:ext cx="902400" cy="226800"/>
          </a:xfrm>
          <a:prstGeom prst="wedgeRectCallout">
            <a:avLst>
              <a:gd name="adj1" fmla="val 17295"/>
              <a:gd name="adj2" fmla="val 71710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①상품 정보</a:t>
            </a:r>
            <a:endParaRPr sz="1333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364;p27">
            <a:extLst>
              <a:ext uri="{FF2B5EF4-FFF2-40B4-BE49-F238E27FC236}">
                <a16:creationId xmlns:a16="http://schemas.microsoft.com/office/drawing/2014/main" id="{EDA2CC16-DA85-C1CF-A96C-3D9D271A68A6}"/>
              </a:ext>
            </a:extLst>
          </p:cNvPr>
          <p:cNvSpPr/>
          <p:nvPr/>
        </p:nvSpPr>
        <p:spPr>
          <a:xfrm>
            <a:off x="4144064" y="6240167"/>
            <a:ext cx="1094400" cy="379600"/>
          </a:xfrm>
          <a:prstGeom prst="wedgeRectCallout">
            <a:avLst>
              <a:gd name="adj1" fmla="val 13116"/>
              <a:gd name="adj2" fmla="val -104417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⑤ 제품 속성</a:t>
            </a:r>
            <a:r>
              <a:rPr lang="en-US" altLang="ko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리뷰 문장 분류</a:t>
            </a:r>
            <a:endParaRPr sz="933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Google Shape;365;p27">
            <a:extLst>
              <a:ext uri="{FF2B5EF4-FFF2-40B4-BE49-F238E27FC236}">
                <a16:creationId xmlns:a16="http://schemas.microsoft.com/office/drawing/2014/main" id="{388DB27D-1ADA-5A5F-3A58-860F3A5461A7}"/>
              </a:ext>
            </a:extLst>
          </p:cNvPr>
          <p:cNvSpPr/>
          <p:nvPr/>
        </p:nvSpPr>
        <p:spPr>
          <a:xfrm>
            <a:off x="10299366" y="2373567"/>
            <a:ext cx="1452799" cy="451600"/>
          </a:xfrm>
          <a:prstGeom prst="wedgeRectCallout">
            <a:avLst>
              <a:gd name="adj1" fmla="val -67206"/>
              <a:gd name="adj2" fmla="val -10858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④ 리뷰 정보 기반 </a:t>
            </a:r>
            <a:endParaRPr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 별 키워드</a:t>
            </a:r>
            <a:endParaRPr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Google Shape;366;p27">
            <a:extLst>
              <a:ext uri="{FF2B5EF4-FFF2-40B4-BE49-F238E27FC236}">
                <a16:creationId xmlns:a16="http://schemas.microsoft.com/office/drawing/2014/main" id="{5E9812C5-7C71-1679-FB0F-D0984A025BC0}"/>
              </a:ext>
            </a:extLst>
          </p:cNvPr>
          <p:cNvSpPr/>
          <p:nvPr/>
        </p:nvSpPr>
        <p:spPr>
          <a:xfrm>
            <a:off x="7264834" y="4338033"/>
            <a:ext cx="318400" cy="302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10D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367;p27">
            <a:extLst>
              <a:ext uri="{FF2B5EF4-FFF2-40B4-BE49-F238E27FC236}">
                <a16:creationId xmlns:a16="http://schemas.microsoft.com/office/drawing/2014/main" id="{489F6253-D203-B12A-B4E6-E0857BEC60F0}"/>
              </a:ext>
            </a:extLst>
          </p:cNvPr>
          <p:cNvSpPr txBox="1"/>
          <p:nvPr/>
        </p:nvSpPr>
        <p:spPr>
          <a:xfrm>
            <a:off x="7630634" y="4283167"/>
            <a:ext cx="1578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ko" altLang="en-US" sz="1333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파생테이블</a:t>
            </a:r>
            <a:endParaRPr sz="1333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368;p27">
            <a:extLst>
              <a:ext uri="{FF2B5EF4-FFF2-40B4-BE49-F238E27FC236}">
                <a16:creationId xmlns:a16="http://schemas.microsoft.com/office/drawing/2014/main" id="{20950FE4-1F23-BAEC-416D-F8FEE0037AE5}"/>
              </a:ext>
            </a:extLst>
          </p:cNvPr>
          <p:cNvSpPr/>
          <p:nvPr/>
        </p:nvSpPr>
        <p:spPr>
          <a:xfrm>
            <a:off x="610618" y="2333233"/>
            <a:ext cx="2660800" cy="302800"/>
          </a:xfrm>
          <a:prstGeom prst="rect">
            <a:avLst/>
          </a:prstGeom>
          <a:solidFill>
            <a:srgbClr val="B6DB5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생성을 위한 </a:t>
            </a:r>
            <a:r>
              <a:rPr lang="en-US" altLang="ko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쿼리문</a:t>
            </a:r>
            <a:endParaRPr sz="1333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Google Shape;373;p27">
            <a:extLst>
              <a:ext uri="{FF2B5EF4-FFF2-40B4-BE49-F238E27FC236}">
                <a16:creationId xmlns:a16="http://schemas.microsoft.com/office/drawing/2014/main" id="{4E61CD31-4B05-4D56-F396-A4D65B6FE3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51274"/>
          <a:stretch/>
        </p:blipFill>
        <p:spPr>
          <a:xfrm>
            <a:off x="644000" y="2635934"/>
            <a:ext cx="2594032" cy="20449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" name="Google Shape;374;p27">
            <a:extLst>
              <a:ext uri="{FF2B5EF4-FFF2-40B4-BE49-F238E27FC236}">
                <a16:creationId xmlns:a16="http://schemas.microsoft.com/office/drawing/2014/main" id="{A6B6F2CF-338D-2BD5-37E2-9D369BBF04A4}"/>
              </a:ext>
            </a:extLst>
          </p:cNvPr>
          <p:cNvSpPr/>
          <p:nvPr/>
        </p:nvSpPr>
        <p:spPr>
          <a:xfrm>
            <a:off x="4261334" y="2679333"/>
            <a:ext cx="976000" cy="97600"/>
          </a:xfrm>
          <a:prstGeom prst="rect">
            <a:avLst/>
          </a:prstGeom>
          <a:solidFill>
            <a:srgbClr val="FF9E3A">
              <a:alpha val="364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Google Shape;375;p27">
            <a:extLst>
              <a:ext uri="{FF2B5EF4-FFF2-40B4-BE49-F238E27FC236}">
                <a16:creationId xmlns:a16="http://schemas.microsoft.com/office/drawing/2014/main" id="{B5C80F7E-04EF-2B26-1040-635F5D89B760}"/>
              </a:ext>
            </a:extLst>
          </p:cNvPr>
          <p:cNvSpPr/>
          <p:nvPr/>
        </p:nvSpPr>
        <p:spPr>
          <a:xfrm>
            <a:off x="4155067" y="5081267"/>
            <a:ext cx="1072400" cy="302800"/>
          </a:xfrm>
          <a:prstGeom prst="rect">
            <a:avLst/>
          </a:prstGeom>
          <a:solidFill>
            <a:srgbClr val="9AC9F3">
              <a:alpha val="478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Google Shape;376;p27">
            <a:extLst>
              <a:ext uri="{FF2B5EF4-FFF2-40B4-BE49-F238E27FC236}">
                <a16:creationId xmlns:a16="http://schemas.microsoft.com/office/drawing/2014/main" id="{22465053-8BE7-D04E-FAF7-2B0D5FDD9EC7}"/>
              </a:ext>
            </a:extLst>
          </p:cNvPr>
          <p:cNvSpPr/>
          <p:nvPr/>
        </p:nvSpPr>
        <p:spPr>
          <a:xfrm>
            <a:off x="5409167" y="3284931"/>
            <a:ext cx="902400" cy="97600"/>
          </a:xfrm>
          <a:prstGeom prst="rect">
            <a:avLst/>
          </a:prstGeom>
          <a:solidFill>
            <a:srgbClr val="FF9E3A">
              <a:alpha val="364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Google Shape;377;p27">
            <a:extLst>
              <a:ext uri="{FF2B5EF4-FFF2-40B4-BE49-F238E27FC236}">
                <a16:creationId xmlns:a16="http://schemas.microsoft.com/office/drawing/2014/main" id="{58A8C829-687F-CE08-36F1-8B6124866E2D}"/>
              </a:ext>
            </a:extLst>
          </p:cNvPr>
          <p:cNvSpPr/>
          <p:nvPr/>
        </p:nvSpPr>
        <p:spPr>
          <a:xfrm>
            <a:off x="4144067" y="4923667"/>
            <a:ext cx="1094400" cy="157600"/>
          </a:xfrm>
          <a:prstGeom prst="rect">
            <a:avLst/>
          </a:prstGeom>
          <a:solidFill>
            <a:srgbClr val="FF9E3A">
              <a:alpha val="364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Google Shape;378;p27">
            <a:extLst>
              <a:ext uri="{FF2B5EF4-FFF2-40B4-BE49-F238E27FC236}">
                <a16:creationId xmlns:a16="http://schemas.microsoft.com/office/drawing/2014/main" id="{0019BDCA-D8FB-535B-9EE8-9C96BD3B2BF4}"/>
              </a:ext>
            </a:extLst>
          </p:cNvPr>
          <p:cNvSpPr/>
          <p:nvPr/>
        </p:nvSpPr>
        <p:spPr>
          <a:xfrm>
            <a:off x="8804367" y="2620167"/>
            <a:ext cx="1286800" cy="157600"/>
          </a:xfrm>
          <a:prstGeom prst="rect">
            <a:avLst/>
          </a:prstGeom>
          <a:gradFill>
            <a:gsLst>
              <a:gs pos="0">
                <a:srgbClr val="9AC9F3">
                  <a:alpha val="47843"/>
                  <a:alpha val="47800"/>
                </a:srgbClr>
              </a:gs>
              <a:gs pos="100000">
                <a:srgbClr val="FF9E3A">
                  <a:alpha val="36470"/>
                  <a:alpha val="4780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Google Shape;379;p27">
            <a:extLst>
              <a:ext uri="{FF2B5EF4-FFF2-40B4-BE49-F238E27FC236}">
                <a16:creationId xmlns:a16="http://schemas.microsoft.com/office/drawing/2014/main" id="{40EC100D-EC36-75DD-CC74-8184C56ECCA3}"/>
              </a:ext>
            </a:extLst>
          </p:cNvPr>
          <p:cNvSpPr/>
          <p:nvPr/>
        </p:nvSpPr>
        <p:spPr>
          <a:xfrm>
            <a:off x="7583234" y="2620200"/>
            <a:ext cx="1013200" cy="157600"/>
          </a:xfrm>
          <a:prstGeom prst="rect">
            <a:avLst/>
          </a:prstGeom>
          <a:solidFill>
            <a:srgbClr val="FF9E3A">
              <a:alpha val="364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Google Shape;380;p27">
            <a:extLst>
              <a:ext uri="{FF2B5EF4-FFF2-40B4-BE49-F238E27FC236}">
                <a16:creationId xmlns:a16="http://schemas.microsoft.com/office/drawing/2014/main" id="{BF579AB8-4B5E-FF19-5C26-663F5552725B}"/>
              </a:ext>
            </a:extLst>
          </p:cNvPr>
          <p:cNvSpPr/>
          <p:nvPr/>
        </p:nvSpPr>
        <p:spPr>
          <a:xfrm>
            <a:off x="7583234" y="2778433"/>
            <a:ext cx="976000" cy="302800"/>
          </a:xfrm>
          <a:prstGeom prst="rect">
            <a:avLst/>
          </a:prstGeom>
          <a:solidFill>
            <a:srgbClr val="9AC9F3">
              <a:alpha val="478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Google Shape;381;p27">
            <a:extLst>
              <a:ext uri="{FF2B5EF4-FFF2-40B4-BE49-F238E27FC236}">
                <a16:creationId xmlns:a16="http://schemas.microsoft.com/office/drawing/2014/main" id="{A4DF47B8-3D03-8694-52F0-A91BE9E06F19}"/>
              </a:ext>
            </a:extLst>
          </p:cNvPr>
          <p:cNvSpPr/>
          <p:nvPr/>
        </p:nvSpPr>
        <p:spPr>
          <a:xfrm>
            <a:off x="5505167" y="2816429"/>
            <a:ext cx="902400" cy="226800"/>
          </a:xfrm>
          <a:prstGeom prst="wedgeRectCallout">
            <a:avLst>
              <a:gd name="adj1" fmla="val 17295"/>
              <a:gd name="adj2" fmla="val 71710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②고객 정보</a:t>
            </a:r>
            <a:endParaRPr sz="933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Google Shape;382;p27">
            <a:extLst>
              <a:ext uri="{FF2B5EF4-FFF2-40B4-BE49-F238E27FC236}">
                <a16:creationId xmlns:a16="http://schemas.microsoft.com/office/drawing/2014/main" id="{A766DE3A-B0CF-879E-C3F1-41EE52DD531F}"/>
              </a:ext>
            </a:extLst>
          </p:cNvPr>
          <p:cNvSpPr/>
          <p:nvPr/>
        </p:nvSpPr>
        <p:spPr>
          <a:xfrm>
            <a:off x="7583234" y="2137467"/>
            <a:ext cx="976000" cy="226800"/>
          </a:xfrm>
          <a:prstGeom prst="wedgeRectCallout">
            <a:avLst>
              <a:gd name="adj1" fmla="val 13040"/>
              <a:gd name="adj2" fmla="val 105938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 리뷰 정보</a:t>
            </a:r>
            <a:endParaRPr sz="933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Google Shape;383;p27">
            <a:extLst>
              <a:ext uri="{FF2B5EF4-FFF2-40B4-BE49-F238E27FC236}">
                <a16:creationId xmlns:a16="http://schemas.microsoft.com/office/drawing/2014/main" id="{DF1D12DB-3719-121E-5746-928DCF381950}"/>
              </a:ext>
            </a:extLst>
          </p:cNvPr>
          <p:cNvSpPr/>
          <p:nvPr/>
        </p:nvSpPr>
        <p:spPr>
          <a:xfrm>
            <a:off x="5324167" y="5081267"/>
            <a:ext cx="1072400" cy="302800"/>
          </a:xfrm>
          <a:prstGeom prst="rect">
            <a:avLst/>
          </a:prstGeom>
          <a:solidFill>
            <a:srgbClr val="9AC9F3">
              <a:alpha val="478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Google Shape;384;p27">
            <a:extLst>
              <a:ext uri="{FF2B5EF4-FFF2-40B4-BE49-F238E27FC236}">
                <a16:creationId xmlns:a16="http://schemas.microsoft.com/office/drawing/2014/main" id="{2C97AC84-C9E6-AA8D-A20B-8648A0C5674A}"/>
              </a:ext>
            </a:extLst>
          </p:cNvPr>
          <p:cNvSpPr/>
          <p:nvPr/>
        </p:nvSpPr>
        <p:spPr>
          <a:xfrm>
            <a:off x="6558234" y="5081267"/>
            <a:ext cx="1072400" cy="302800"/>
          </a:xfrm>
          <a:prstGeom prst="rect">
            <a:avLst/>
          </a:prstGeom>
          <a:solidFill>
            <a:srgbClr val="9AC9F3">
              <a:alpha val="478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Google Shape;385;p27">
            <a:extLst>
              <a:ext uri="{FF2B5EF4-FFF2-40B4-BE49-F238E27FC236}">
                <a16:creationId xmlns:a16="http://schemas.microsoft.com/office/drawing/2014/main" id="{CFB29304-6902-A3E6-68C8-98DCAD72EBEE}"/>
              </a:ext>
            </a:extLst>
          </p:cNvPr>
          <p:cNvSpPr/>
          <p:nvPr/>
        </p:nvSpPr>
        <p:spPr>
          <a:xfrm>
            <a:off x="7792300" y="5081267"/>
            <a:ext cx="1072400" cy="302800"/>
          </a:xfrm>
          <a:prstGeom prst="rect">
            <a:avLst/>
          </a:prstGeom>
          <a:solidFill>
            <a:srgbClr val="9AC9F3">
              <a:alpha val="478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Google Shape;386;p27">
            <a:extLst>
              <a:ext uri="{FF2B5EF4-FFF2-40B4-BE49-F238E27FC236}">
                <a16:creationId xmlns:a16="http://schemas.microsoft.com/office/drawing/2014/main" id="{646F0F17-78AC-65A4-4C5D-CA6221AE4196}"/>
              </a:ext>
            </a:extLst>
          </p:cNvPr>
          <p:cNvSpPr/>
          <p:nvPr/>
        </p:nvSpPr>
        <p:spPr>
          <a:xfrm>
            <a:off x="8996767" y="5081267"/>
            <a:ext cx="1094400" cy="302800"/>
          </a:xfrm>
          <a:prstGeom prst="rect">
            <a:avLst/>
          </a:prstGeom>
          <a:solidFill>
            <a:srgbClr val="9AC9F3">
              <a:alpha val="478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Google Shape;387;p27">
            <a:extLst>
              <a:ext uri="{FF2B5EF4-FFF2-40B4-BE49-F238E27FC236}">
                <a16:creationId xmlns:a16="http://schemas.microsoft.com/office/drawing/2014/main" id="{452F2F12-059F-55D9-B482-A0DF9EB0D480}"/>
              </a:ext>
            </a:extLst>
          </p:cNvPr>
          <p:cNvSpPr/>
          <p:nvPr/>
        </p:nvSpPr>
        <p:spPr>
          <a:xfrm>
            <a:off x="5351151" y="4923667"/>
            <a:ext cx="1094400" cy="157600"/>
          </a:xfrm>
          <a:prstGeom prst="rect">
            <a:avLst/>
          </a:prstGeom>
          <a:solidFill>
            <a:srgbClr val="FF9E3A">
              <a:alpha val="364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Google Shape;388;p27">
            <a:extLst>
              <a:ext uri="{FF2B5EF4-FFF2-40B4-BE49-F238E27FC236}">
                <a16:creationId xmlns:a16="http://schemas.microsoft.com/office/drawing/2014/main" id="{C4959ACE-EC32-C553-F640-8753A35BC33A}"/>
              </a:ext>
            </a:extLst>
          </p:cNvPr>
          <p:cNvSpPr/>
          <p:nvPr/>
        </p:nvSpPr>
        <p:spPr>
          <a:xfrm>
            <a:off x="6547218" y="4923667"/>
            <a:ext cx="1094400" cy="157600"/>
          </a:xfrm>
          <a:prstGeom prst="rect">
            <a:avLst/>
          </a:prstGeom>
          <a:solidFill>
            <a:srgbClr val="FF9E3A">
              <a:alpha val="364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Google Shape;389;p27">
            <a:extLst>
              <a:ext uri="{FF2B5EF4-FFF2-40B4-BE49-F238E27FC236}">
                <a16:creationId xmlns:a16="http://schemas.microsoft.com/office/drawing/2014/main" id="{9C5D9981-F00E-7EE8-49AC-A7F1B5B30D37}"/>
              </a:ext>
            </a:extLst>
          </p:cNvPr>
          <p:cNvSpPr/>
          <p:nvPr/>
        </p:nvSpPr>
        <p:spPr>
          <a:xfrm>
            <a:off x="7771984" y="4923667"/>
            <a:ext cx="1094400" cy="157600"/>
          </a:xfrm>
          <a:prstGeom prst="rect">
            <a:avLst/>
          </a:prstGeom>
          <a:solidFill>
            <a:srgbClr val="FF9E3A">
              <a:alpha val="364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Google Shape;390;p27">
            <a:extLst>
              <a:ext uri="{FF2B5EF4-FFF2-40B4-BE49-F238E27FC236}">
                <a16:creationId xmlns:a16="http://schemas.microsoft.com/office/drawing/2014/main" id="{B93E72ED-E3C3-39F5-A636-BEE5123F57DA}"/>
              </a:ext>
            </a:extLst>
          </p:cNvPr>
          <p:cNvSpPr/>
          <p:nvPr/>
        </p:nvSpPr>
        <p:spPr>
          <a:xfrm>
            <a:off x="8996751" y="4923667"/>
            <a:ext cx="1094400" cy="157600"/>
          </a:xfrm>
          <a:prstGeom prst="rect">
            <a:avLst/>
          </a:prstGeom>
          <a:solidFill>
            <a:srgbClr val="FF9E3A">
              <a:alpha val="364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Google Shape;391;p27">
            <a:extLst>
              <a:ext uri="{FF2B5EF4-FFF2-40B4-BE49-F238E27FC236}">
                <a16:creationId xmlns:a16="http://schemas.microsoft.com/office/drawing/2014/main" id="{EAB70939-4ADA-957E-E775-0818874110CA}"/>
              </a:ext>
            </a:extLst>
          </p:cNvPr>
          <p:cNvSpPr/>
          <p:nvPr/>
        </p:nvSpPr>
        <p:spPr>
          <a:xfrm>
            <a:off x="5351164" y="6240167"/>
            <a:ext cx="1094400" cy="379600"/>
          </a:xfrm>
          <a:prstGeom prst="wedgeRectCallout">
            <a:avLst>
              <a:gd name="adj1" fmla="val 13116"/>
              <a:gd name="adj2" fmla="val -104417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⑥ 제품 속성</a:t>
            </a:r>
            <a:r>
              <a:rPr lang="en-US" altLang="ko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리뷰 문장 분류</a:t>
            </a:r>
            <a:endParaRPr sz="933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Google Shape;392;p27">
            <a:extLst>
              <a:ext uri="{FF2B5EF4-FFF2-40B4-BE49-F238E27FC236}">
                <a16:creationId xmlns:a16="http://schemas.microsoft.com/office/drawing/2014/main" id="{92128AC3-7034-4C6D-A118-14A60E941426}"/>
              </a:ext>
            </a:extLst>
          </p:cNvPr>
          <p:cNvSpPr/>
          <p:nvPr/>
        </p:nvSpPr>
        <p:spPr>
          <a:xfrm>
            <a:off x="6606498" y="6240167"/>
            <a:ext cx="1094400" cy="379600"/>
          </a:xfrm>
          <a:prstGeom prst="wedgeRectCallout">
            <a:avLst>
              <a:gd name="adj1" fmla="val 13116"/>
              <a:gd name="adj2" fmla="val -104417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⑦ 제품 속성</a:t>
            </a:r>
            <a:r>
              <a:rPr lang="en-US" altLang="ko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리뷰 문장 분류</a:t>
            </a:r>
            <a:endParaRPr sz="933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Google Shape;393;p27">
            <a:extLst>
              <a:ext uri="{FF2B5EF4-FFF2-40B4-BE49-F238E27FC236}">
                <a16:creationId xmlns:a16="http://schemas.microsoft.com/office/drawing/2014/main" id="{042EA908-6253-E648-94C4-94C164A32FF2}"/>
              </a:ext>
            </a:extLst>
          </p:cNvPr>
          <p:cNvSpPr/>
          <p:nvPr/>
        </p:nvSpPr>
        <p:spPr>
          <a:xfrm>
            <a:off x="7861831" y="6240167"/>
            <a:ext cx="1094400" cy="379600"/>
          </a:xfrm>
          <a:prstGeom prst="wedgeRectCallout">
            <a:avLst>
              <a:gd name="adj1" fmla="val 13116"/>
              <a:gd name="adj2" fmla="val -104417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⑧ 제품 속성</a:t>
            </a:r>
            <a:r>
              <a:rPr lang="en-US" altLang="ko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리뷰 문장 분류</a:t>
            </a:r>
            <a:endParaRPr sz="933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Google Shape;394;p27">
            <a:extLst>
              <a:ext uri="{FF2B5EF4-FFF2-40B4-BE49-F238E27FC236}">
                <a16:creationId xmlns:a16="http://schemas.microsoft.com/office/drawing/2014/main" id="{69C4BAC1-A294-3E3B-6A4A-BE0EB5691982}"/>
              </a:ext>
            </a:extLst>
          </p:cNvPr>
          <p:cNvSpPr/>
          <p:nvPr/>
        </p:nvSpPr>
        <p:spPr>
          <a:xfrm>
            <a:off x="9117164" y="6240167"/>
            <a:ext cx="1094400" cy="379600"/>
          </a:xfrm>
          <a:prstGeom prst="wedgeRectCallout">
            <a:avLst>
              <a:gd name="adj1" fmla="val 13116"/>
              <a:gd name="adj2" fmla="val -104417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⑨ 제품 속성</a:t>
            </a:r>
            <a:r>
              <a:rPr lang="en-US" altLang="ko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" altLang="en-US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리뷰 문장 분류</a:t>
            </a:r>
            <a:endParaRPr sz="933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Google Shape;361;p27">
            <a:extLst>
              <a:ext uri="{FF2B5EF4-FFF2-40B4-BE49-F238E27FC236}">
                <a16:creationId xmlns:a16="http://schemas.microsoft.com/office/drawing/2014/main" id="{639373B1-796D-EA35-85C4-E69346A3F994}"/>
              </a:ext>
            </a:extLst>
          </p:cNvPr>
          <p:cNvSpPr txBox="1"/>
          <p:nvPr/>
        </p:nvSpPr>
        <p:spPr>
          <a:xfrm>
            <a:off x="346217" y="1037907"/>
            <a:ext cx="674820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86262">
              <a:buSzPts val="1400"/>
            </a:pP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② </a:t>
            </a:r>
            <a:r>
              <a:rPr lang="en-US" altLang="ko-KR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 </a:t>
            </a:r>
            <a:r>
              <a:rPr lang="en-US" altLang="ko-KR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상세항목 정의 </a:t>
            </a:r>
            <a:r>
              <a:rPr lang="en-US" altLang="ko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(ERD) : 9</a:t>
            </a:r>
            <a:r>
              <a:rPr lang="ko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종류의 데이터</a:t>
            </a:r>
            <a:endParaRPr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Google Shape;369;p27">
            <a:extLst>
              <a:ext uri="{FF2B5EF4-FFF2-40B4-BE49-F238E27FC236}">
                <a16:creationId xmlns:a16="http://schemas.microsoft.com/office/drawing/2014/main" id="{BBF10BA7-3B6D-AE3A-2455-086B2D3413F5}"/>
              </a:ext>
            </a:extLst>
          </p:cNvPr>
          <p:cNvSpPr/>
          <p:nvPr/>
        </p:nvSpPr>
        <p:spPr>
          <a:xfrm>
            <a:off x="9553849" y="1104752"/>
            <a:ext cx="532801" cy="226800"/>
          </a:xfrm>
          <a:prstGeom prst="rect">
            <a:avLst/>
          </a:prstGeom>
          <a:solidFill>
            <a:srgbClr val="FF9E3A">
              <a:alpha val="364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Google Shape;370;p27">
            <a:extLst>
              <a:ext uri="{FF2B5EF4-FFF2-40B4-BE49-F238E27FC236}">
                <a16:creationId xmlns:a16="http://schemas.microsoft.com/office/drawing/2014/main" id="{B2D0F79A-4ACA-A2F3-D0E6-E948C1A51A1C}"/>
              </a:ext>
            </a:extLst>
          </p:cNvPr>
          <p:cNvSpPr/>
          <p:nvPr/>
        </p:nvSpPr>
        <p:spPr>
          <a:xfrm>
            <a:off x="9558498" y="1410699"/>
            <a:ext cx="532801" cy="226800"/>
          </a:xfrm>
          <a:prstGeom prst="rect">
            <a:avLst/>
          </a:prstGeom>
          <a:solidFill>
            <a:srgbClr val="9AC9F3">
              <a:alpha val="478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Google Shape;371;p27">
            <a:extLst>
              <a:ext uri="{FF2B5EF4-FFF2-40B4-BE49-F238E27FC236}">
                <a16:creationId xmlns:a16="http://schemas.microsoft.com/office/drawing/2014/main" id="{AA4ED7F0-3269-6D28-111E-A6A87C742AC5}"/>
              </a:ext>
            </a:extLst>
          </p:cNvPr>
          <p:cNvSpPr txBox="1"/>
          <p:nvPr/>
        </p:nvSpPr>
        <p:spPr>
          <a:xfrm>
            <a:off x="10028318" y="1012952"/>
            <a:ext cx="5328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PK</a:t>
            </a:r>
            <a:endParaRPr sz="1067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Google Shape;372;p27">
            <a:extLst>
              <a:ext uri="{FF2B5EF4-FFF2-40B4-BE49-F238E27FC236}">
                <a16:creationId xmlns:a16="http://schemas.microsoft.com/office/drawing/2014/main" id="{A7A92C6E-0744-2CE1-217A-C273D0B99829}"/>
              </a:ext>
            </a:extLst>
          </p:cNvPr>
          <p:cNvSpPr txBox="1"/>
          <p:nvPr/>
        </p:nvSpPr>
        <p:spPr>
          <a:xfrm>
            <a:off x="10032967" y="1318899"/>
            <a:ext cx="5328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FK</a:t>
            </a:r>
            <a:endParaRPr sz="1067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593F7C-1996-1806-68EE-27374B7AE749}"/>
              </a:ext>
            </a:extLst>
          </p:cNvPr>
          <p:cNvSpPr txBox="1">
            <a:spLocks/>
          </p:cNvSpPr>
          <p:nvPr/>
        </p:nvSpPr>
        <p:spPr>
          <a:xfrm>
            <a:off x="251534" y="49069"/>
            <a:ext cx="4460031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 및 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17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02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5238472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-KR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2.4 </a:t>
            </a:r>
            <a:r>
              <a:rPr lang="en-US" altLang="ko-KR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EDA(</a:t>
            </a:r>
            <a:r>
              <a:rPr lang="ko-KR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카테고리 별 데이터 </a:t>
            </a:r>
            <a:r>
              <a:rPr lang="ko-KR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현황 분석</a:t>
            </a:r>
            <a:r>
              <a:rPr lang="en-US" altLang="ko-KR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07EBAB3D-1763-1082-C7AD-65C94A70F6D1}"/>
              </a:ext>
            </a:extLst>
          </p:cNvPr>
          <p:cNvSpPr txBox="1">
            <a:spLocks/>
          </p:cNvSpPr>
          <p:nvPr/>
        </p:nvSpPr>
        <p:spPr>
          <a:xfrm>
            <a:off x="251534" y="49069"/>
            <a:ext cx="4460031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 및 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50C1059-68E7-6C0B-6C3E-0A58990A0530}"/>
              </a:ext>
            </a:extLst>
          </p:cNvPr>
          <p:cNvGrpSpPr/>
          <p:nvPr/>
        </p:nvGrpSpPr>
        <p:grpSpPr>
          <a:xfrm>
            <a:off x="528774" y="1682492"/>
            <a:ext cx="5012123" cy="4457184"/>
            <a:chOff x="556200" y="1628867"/>
            <a:chExt cx="5012123" cy="4457184"/>
          </a:xfrm>
        </p:grpSpPr>
        <p:sp>
          <p:nvSpPr>
            <p:cNvPr id="22" name="Google Shape;405;p28">
              <a:extLst>
                <a:ext uri="{FF2B5EF4-FFF2-40B4-BE49-F238E27FC236}">
                  <a16:creationId xmlns:a16="http://schemas.microsoft.com/office/drawing/2014/main" id="{8172F5A0-3FC2-0B18-82BC-9C9C7B3D2199}"/>
                </a:ext>
              </a:extLst>
            </p:cNvPr>
            <p:cNvSpPr/>
            <p:nvPr/>
          </p:nvSpPr>
          <p:spPr>
            <a:xfrm>
              <a:off x="556200" y="1628867"/>
              <a:ext cx="2418800" cy="328000"/>
            </a:xfrm>
            <a:prstGeom prst="rect">
              <a:avLst/>
            </a:prstGeom>
            <a:solidFill>
              <a:srgbClr val="CAE4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총 제품 </a:t>
              </a:r>
              <a:r>
                <a:rPr lang="ko-KR" altLang="en-US" sz="1200" b="1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리뷰 개수</a:t>
              </a:r>
              <a:endParaRPr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Google Shape;406;p28">
              <a:extLst>
                <a:ext uri="{FF2B5EF4-FFF2-40B4-BE49-F238E27FC236}">
                  <a16:creationId xmlns:a16="http://schemas.microsoft.com/office/drawing/2014/main" id="{70637652-3D0E-F7E8-1725-39EA236348AB}"/>
                </a:ext>
              </a:extLst>
            </p:cNvPr>
            <p:cNvSpPr/>
            <p:nvPr/>
          </p:nvSpPr>
          <p:spPr>
            <a:xfrm>
              <a:off x="3104018" y="1628867"/>
              <a:ext cx="2464305" cy="328000"/>
            </a:xfrm>
            <a:prstGeom prst="rect">
              <a:avLst/>
            </a:prstGeom>
            <a:solidFill>
              <a:srgbClr val="CAE4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수량에 따른 </a:t>
              </a:r>
              <a:r>
                <a:rPr lang="ko-KR" altLang="en-US" sz="1200" b="1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리뷰 개수</a:t>
              </a:r>
              <a:endParaRPr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B888904B-4C71-6294-9553-E0322929A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4018" y="1947234"/>
              <a:ext cx="2464305" cy="413535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0983578-2EB4-F5C9-82F5-6504A6EEA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813" y="1950701"/>
              <a:ext cx="2405187" cy="413535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6689E04-625E-6D6E-0AE9-498B96E65F97}"/>
                </a:ext>
              </a:extLst>
            </p:cNvPr>
            <p:cNvSpPr/>
            <p:nvPr/>
          </p:nvSpPr>
          <p:spPr>
            <a:xfrm>
              <a:off x="827829" y="2158849"/>
              <a:ext cx="524833" cy="3927202"/>
            </a:xfrm>
            <a:prstGeom prst="rect">
              <a:avLst/>
            </a:prstGeom>
            <a:noFill/>
            <a:ln w="57150">
              <a:solidFill>
                <a:srgbClr val="F10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A89F12-3F87-BCF3-FCCC-7F5841DBB69D}"/>
                </a:ext>
              </a:extLst>
            </p:cNvPr>
            <p:cNvSpPr txBox="1"/>
            <p:nvPr/>
          </p:nvSpPr>
          <p:spPr>
            <a:xfrm>
              <a:off x="1474379" y="2343081"/>
              <a:ext cx="13789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스킨케어</a:t>
              </a:r>
              <a:r>
                <a:rPr lang="ko-KR" altLang="en-US" sz="14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가</a:t>
              </a:r>
              <a:endParaRPr lang="en-US" altLang="ko-KR" sz="14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가장 많음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D3A2408-5F4E-550F-7A44-406BD7DD5857}"/>
                </a:ext>
              </a:extLst>
            </p:cNvPr>
            <p:cNvSpPr/>
            <p:nvPr/>
          </p:nvSpPr>
          <p:spPr>
            <a:xfrm>
              <a:off x="3439683" y="2158849"/>
              <a:ext cx="524833" cy="3927202"/>
            </a:xfrm>
            <a:prstGeom prst="rect">
              <a:avLst/>
            </a:prstGeom>
            <a:noFill/>
            <a:ln w="57150">
              <a:solidFill>
                <a:srgbClr val="F10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15CC48-CC3B-64E9-525B-604B08DD771A}"/>
                </a:ext>
              </a:extLst>
            </p:cNvPr>
            <p:cNvSpPr txBox="1"/>
            <p:nvPr/>
          </p:nvSpPr>
          <p:spPr>
            <a:xfrm>
              <a:off x="4026798" y="2343081"/>
              <a:ext cx="13789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클렌징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가장 많음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A12794-DFB4-FFBE-8264-3D2A1AB446DB}"/>
              </a:ext>
            </a:extLst>
          </p:cNvPr>
          <p:cNvGrpSpPr/>
          <p:nvPr/>
        </p:nvGrpSpPr>
        <p:grpSpPr>
          <a:xfrm>
            <a:off x="6651105" y="1634250"/>
            <a:ext cx="4922800" cy="4501959"/>
            <a:chOff x="6537929" y="1601212"/>
            <a:chExt cx="4922800" cy="4501959"/>
          </a:xfrm>
        </p:grpSpPr>
        <p:sp>
          <p:nvSpPr>
            <p:cNvPr id="27" name="Google Shape;410;p28">
              <a:extLst>
                <a:ext uri="{FF2B5EF4-FFF2-40B4-BE49-F238E27FC236}">
                  <a16:creationId xmlns:a16="http://schemas.microsoft.com/office/drawing/2014/main" id="{C4602680-6C17-3388-71BE-27464BC8E6AD}"/>
                </a:ext>
              </a:extLst>
            </p:cNvPr>
            <p:cNvSpPr/>
            <p:nvPr/>
          </p:nvSpPr>
          <p:spPr>
            <a:xfrm>
              <a:off x="6537929" y="1601212"/>
              <a:ext cx="2418800" cy="328000"/>
            </a:xfrm>
            <a:prstGeom prst="rect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총 리뷰 </a:t>
              </a:r>
              <a:r>
                <a:rPr lang="ko-KR" altLang="en-US" sz="1200" b="1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도움 받은 수</a:t>
              </a:r>
              <a:endParaRPr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Google Shape;411;p28">
              <a:extLst>
                <a:ext uri="{FF2B5EF4-FFF2-40B4-BE49-F238E27FC236}">
                  <a16:creationId xmlns:a16="http://schemas.microsoft.com/office/drawing/2014/main" id="{05221673-CB67-FFED-74E3-8EB67815AB0B}"/>
                </a:ext>
              </a:extLst>
            </p:cNvPr>
            <p:cNvSpPr/>
            <p:nvPr/>
          </p:nvSpPr>
          <p:spPr>
            <a:xfrm>
              <a:off x="9089628" y="1619233"/>
              <a:ext cx="2371099" cy="328000"/>
            </a:xfrm>
            <a:prstGeom prst="rect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수량에 따른 </a:t>
              </a:r>
              <a:r>
                <a:rPr lang="ko-KR" altLang="en-US" sz="1200" b="1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도움 받은 수</a:t>
              </a:r>
              <a:endParaRPr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8B32279-8554-ECD1-DADD-EEB8874051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4825" y="1929177"/>
              <a:ext cx="2405785" cy="4135349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0FEC9180-91BE-E960-5B9D-85DF6B2706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9629" y="1947233"/>
              <a:ext cx="2371100" cy="4155938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06CE98-EFCB-D82D-C0D0-EAA552DFF538}"/>
                </a:ext>
              </a:extLst>
            </p:cNvPr>
            <p:cNvSpPr/>
            <p:nvPr/>
          </p:nvSpPr>
          <p:spPr>
            <a:xfrm>
              <a:off x="6862584" y="2158849"/>
              <a:ext cx="524833" cy="3927202"/>
            </a:xfrm>
            <a:prstGeom prst="rect">
              <a:avLst/>
            </a:prstGeom>
            <a:noFill/>
            <a:ln w="57150">
              <a:solidFill>
                <a:srgbClr val="F10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C2A59B-B5E9-5E54-9A46-C392D33E79B8}"/>
                </a:ext>
              </a:extLst>
            </p:cNvPr>
            <p:cNvSpPr txBox="1"/>
            <p:nvPr/>
          </p:nvSpPr>
          <p:spPr>
            <a:xfrm>
              <a:off x="7509134" y="2343081"/>
              <a:ext cx="13789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스킨케어</a:t>
              </a:r>
              <a:r>
                <a:rPr lang="ko-KR" altLang="en-US" sz="14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가</a:t>
              </a:r>
              <a:endParaRPr lang="en-US" altLang="ko-KR" sz="14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가장 많음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2B473D-2DAB-18DE-BFAC-A041CA35105E}"/>
                </a:ext>
              </a:extLst>
            </p:cNvPr>
            <p:cNvSpPr/>
            <p:nvPr/>
          </p:nvSpPr>
          <p:spPr>
            <a:xfrm>
              <a:off x="9386255" y="2158849"/>
              <a:ext cx="524833" cy="3927202"/>
            </a:xfrm>
            <a:prstGeom prst="rect">
              <a:avLst/>
            </a:prstGeom>
            <a:noFill/>
            <a:ln w="57150">
              <a:solidFill>
                <a:srgbClr val="F10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708F83-8B93-8998-A658-3AC9200633D0}"/>
                </a:ext>
              </a:extLst>
            </p:cNvPr>
            <p:cNvSpPr txBox="1"/>
            <p:nvPr/>
          </p:nvSpPr>
          <p:spPr>
            <a:xfrm>
              <a:off x="9973370" y="2343081"/>
              <a:ext cx="13789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선케어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가장 많음</a:t>
              </a: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18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98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15">
            <a:extLst>
              <a:ext uri="{FF2B5EF4-FFF2-40B4-BE49-F238E27FC236}">
                <a16:creationId xmlns:a16="http://schemas.microsoft.com/office/drawing/2014/main" id="{9F525978-BA85-741E-C2EC-55DB32734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881248"/>
            <a:ext cx="11360800" cy="109550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0799" algn="ctr">
              <a:buSzPts val="3000"/>
            </a:pPr>
            <a:r>
              <a:rPr lang="en-US" altLang="ko-KR" sz="6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6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19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64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CE28DB1-A3CB-8EF4-3164-F696E44A724E}"/>
              </a:ext>
            </a:extLst>
          </p:cNvPr>
          <p:cNvSpPr/>
          <p:nvPr/>
        </p:nvSpPr>
        <p:spPr>
          <a:xfrm>
            <a:off x="2437108" y="4251966"/>
            <a:ext cx="3433233" cy="1655235"/>
          </a:xfrm>
          <a:prstGeom prst="roundRect">
            <a:avLst>
              <a:gd name="adj" fmla="val 50000"/>
            </a:avLst>
          </a:prstGeom>
          <a:solidFill>
            <a:srgbClr val="B6DB5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0D57B0C-B2BC-457D-46AE-D67CF1109172}"/>
              </a:ext>
            </a:extLst>
          </p:cNvPr>
          <p:cNvSpPr/>
          <p:nvPr/>
        </p:nvSpPr>
        <p:spPr>
          <a:xfrm>
            <a:off x="6338124" y="4251966"/>
            <a:ext cx="3433233" cy="1655235"/>
          </a:xfrm>
          <a:prstGeom prst="roundRect">
            <a:avLst>
              <a:gd name="adj" fmla="val 50000"/>
            </a:avLst>
          </a:prstGeom>
          <a:solidFill>
            <a:srgbClr val="B6DB5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46B471-3719-B3B8-CA79-77A7EBA2867B}"/>
              </a:ext>
            </a:extLst>
          </p:cNvPr>
          <p:cNvSpPr/>
          <p:nvPr/>
        </p:nvSpPr>
        <p:spPr>
          <a:xfrm>
            <a:off x="8280399" y="2201332"/>
            <a:ext cx="3433233" cy="1655235"/>
          </a:xfrm>
          <a:prstGeom prst="roundRect">
            <a:avLst>
              <a:gd name="adj" fmla="val 50000"/>
            </a:avLst>
          </a:prstGeom>
          <a:solidFill>
            <a:srgbClr val="B6DB5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5BDE029-BB7C-E840-683B-DDAEDAE169FC}"/>
              </a:ext>
            </a:extLst>
          </p:cNvPr>
          <p:cNvSpPr/>
          <p:nvPr/>
        </p:nvSpPr>
        <p:spPr>
          <a:xfrm>
            <a:off x="478367" y="2201332"/>
            <a:ext cx="3433233" cy="1655235"/>
          </a:xfrm>
          <a:prstGeom prst="roundRect">
            <a:avLst>
              <a:gd name="adj" fmla="val 50000"/>
            </a:avLst>
          </a:prstGeom>
          <a:solidFill>
            <a:srgbClr val="B6DB5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3983A0-6BF8-6EFF-F112-62F794F8F862}"/>
              </a:ext>
            </a:extLst>
          </p:cNvPr>
          <p:cNvSpPr/>
          <p:nvPr/>
        </p:nvSpPr>
        <p:spPr>
          <a:xfrm>
            <a:off x="4246760" y="565383"/>
            <a:ext cx="3704122" cy="803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B6DB5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Members</a:t>
            </a:r>
            <a:endParaRPr lang="ko-KR" altLang="en-US" sz="4000" dirty="0">
              <a:solidFill>
                <a:srgbClr val="B6DB5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1E64B1-14D2-A03F-7787-509F8F155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143" l="9739" r="89549">
                        <a14:foregroundMark x1="35867" y1="92857" x2="35867" y2="92857"/>
                        <a14:foregroundMark x1="27316" y1="96429" x2="27316" y2="96429"/>
                        <a14:foregroundMark x1="20665" y1="97143" x2="20665" y2="97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8194" y="4376330"/>
            <a:ext cx="1133092" cy="1130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824967-B00D-A317-A897-CAB6749A8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8" b="100000" l="0" r="977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5782" y="2354640"/>
            <a:ext cx="1278946" cy="1130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2A167A-198B-80AA-5471-3BFF9C44E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4453" y="2354640"/>
            <a:ext cx="1128503" cy="11285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D764C7-2CDE-DD8D-D1BC-EC5A2A35B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100000" l="9931" r="95612">
                        <a14:foregroundMark x1="42494" y1="57381" x2="42494" y2="57381"/>
                        <a14:foregroundMark x1="61201" y1="55000" x2="61201" y2="5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19831" y="4356901"/>
            <a:ext cx="1165388" cy="1130400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2B0EF63-A7E7-18B2-C5D0-E5B1C59F2ADA}"/>
              </a:ext>
            </a:extLst>
          </p:cNvPr>
          <p:cNvSpPr/>
          <p:nvPr/>
        </p:nvSpPr>
        <p:spPr>
          <a:xfrm>
            <a:off x="4379383" y="2201332"/>
            <a:ext cx="3433233" cy="1655235"/>
          </a:xfrm>
          <a:prstGeom prst="roundRect">
            <a:avLst>
              <a:gd name="adj" fmla="val 50000"/>
            </a:avLst>
          </a:prstGeom>
          <a:solidFill>
            <a:srgbClr val="B6DB5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2F9249-328D-994D-E674-F148CE4C39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531" b="100000" l="0" r="97024">
                        <a14:foregroundMark x1="20238" y1="94898" x2="20238" y2="94898"/>
                        <a14:foregroundMark x1="51786" y1="74490" x2="51786" y2="74490"/>
                        <a14:foregroundMark x1="39881" y1="66327" x2="37500" y2="82653"/>
                        <a14:foregroundMark x1="10119" y1="89286" x2="13095" y2="88265"/>
                        <a14:foregroundMark x1="81548" y1="91837" x2="81548" y2="918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11542" y="2359232"/>
            <a:ext cx="968914" cy="1130400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7186DA6-2469-CF96-3D59-1E8294A26566}"/>
              </a:ext>
            </a:extLst>
          </p:cNvPr>
          <p:cNvCxnSpPr>
            <a:cxnSpLocks/>
          </p:cNvCxnSpPr>
          <p:nvPr/>
        </p:nvCxnSpPr>
        <p:spPr>
          <a:xfrm>
            <a:off x="0" y="975598"/>
            <a:ext cx="4788568" cy="0"/>
          </a:xfrm>
          <a:prstGeom prst="line">
            <a:avLst/>
          </a:prstGeom>
          <a:ln w="19050">
            <a:solidFill>
              <a:srgbClr val="B6D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3CAAFE3-20BB-B59F-CAE3-E383EC9873B4}"/>
              </a:ext>
            </a:extLst>
          </p:cNvPr>
          <p:cNvCxnSpPr>
            <a:cxnSpLocks/>
          </p:cNvCxnSpPr>
          <p:nvPr/>
        </p:nvCxnSpPr>
        <p:spPr>
          <a:xfrm>
            <a:off x="7403432" y="975598"/>
            <a:ext cx="4788568" cy="0"/>
          </a:xfrm>
          <a:prstGeom prst="line">
            <a:avLst/>
          </a:prstGeom>
          <a:ln w="19050">
            <a:solidFill>
              <a:srgbClr val="B6D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5C4ED0F-0158-6F3E-3B5C-8F902B5367CD}"/>
              </a:ext>
            </a:extLst>
          </p:cNvPr>
          <p:cNvSpPr txBox="1"/>
          <p:nvPr/>
        </p:nvSpPr>
        <p:spPr>
          <a:xfrm>
            <a:off x="1525940" y="3487251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손미연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(DA)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F8B626-6C55-F204-CC5C-EE3B1299C643}"/>
              </a:ext>
            </a:extLst>
          </p:cNvPr>
          <p:cNvSpPr txBox="1"/>
          <p:nvPr/>
        </p:nvSpPr>
        <p:spPr>
          <a:xfrm>
            <a:off x="5555627" y="3487251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원동진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(AA)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65C7041-C2FD-C214-C1AF-24D76CA23FAC}"/>
              </a:ext>
            </a:extLst>
          </p:cNvPr>
          <p:cNvSpPr txBox="1"/>
          <p:nvPr/>
        </p:nvSpPr>
        <p:spPr>
          <a:xfrm>
            <a:off x="9456644" y="3487251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최희철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(DA)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FA97356-E0D1-F2E4-412B-4F4EC6DB02C3}"/>
              </a:ext>
            </a:extLst>
          </p:cNvPr>
          <p:cNvSpPr txBox="1"/>
          <p:nvPr/>
        </p:nvSpPr>
        <p:spPr>
          <a:xfrm>
            <a:off x="3562153" y="5538043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채규비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(AA)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1829EF7-70FD-24CA-5829-8CDDBDA25B8C}"/>
              </a:ext>
            </a:extLst>
          </p:cNvPr>
          <p:cNvSpPr txBox="1"/>
          <p:nvPr/>
        </p:nvSpPr>
        <p:spPr>
          <a:xfrm>
            <a:off x="7530399" y="5487301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윤대호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(TA)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0DDEE41-6C2A-C892-5CA4-A56D1112F4DA}"/>
              </a:ext>
            </a:extLst>
          </p:cNvPr>
          <p:cNvGrpSpPr/>
          <p:nvPr/>
        </p:nvGrpSpPr>
        <p:grpSpPr>
          <a:xfrm>
            <a:off x="2678704" y="4470006"/>
            <a:ext cx="2939876" cy="992872"/>
            <a:chOff x="2678704" y="4385771"/>
            <a:chExt cx="2939876" cy="992872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C2EC95E-5F15-9D18-0AA1-96D915E2B14B}"/>
                </a:ext>
              </a:extLst>
            </p:cNvPr>
            <p:cNvGrpSpPr/>
            <p:nvPr/>
          </p:nvGrpSpPr>
          <p:grpSpPr>
            <a:xfrm>
              <a:off x="2798551" y="4385771"/>
              <a:ext cx="933361" cy="308010"/>
              <a:chOff x="553453" y="2425565"/>
              <a:chExt cx="933361" cy="308010"/>
            </a:xfrm>
            <a:solidFill>
              <a:schemeClr val="bg1"/>
            </a:solidFill>
          </p:grpSpPr>
          <p:sp>
            <p:nvSpPr>
              <p:cNvPr id="31" name="말풍선: 타원형 30">
                <a:extLst>
                  <a:ext uri="{FF2B5EF4-FFF2-40B4-BE49-F238E27FC236}">
                    <a16:creationId xmlns:a16="http://schemas.microsoft.com/office/drawing/2014/main" id="{A7F80786-D69B-CC76-C1D5-25E5B02197DA}"/>
                  </a:ext>
                </a:extLst>
              </p:cNvPr>
              <p:cNvSpPr/>
              <p:nvPr/>
            </p:nvSpPr>
            <p:spPr>
              <a:xfrm>
                <a:off x="1070531" y="2425565"/>
                <a:ext cx="416283" cy="308009"/>
              </a:xfrm>
              <a:prstGeom prst="wedgeEllipseCallout">
                <a:avLst>
                  <a:gd name="adj1" fmla="val 53313"/>
                  <a:gd name="adj2" fmla="val 5143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순서도: 수행의 시작/종료 31">
                <a:extLst>
                  <a:ext uri="{FF2B5EF4-FFF2-40B4-BE49-F238E27FC236}">
                    <a16:creationId xmlns:a16="http://schemas.microsoft.com/office/drawing/2014/main" id="{E26B5141-3279-FE90-64A2-B01CDD734E6A}"/>
                  </a:ext>
                </a:extLst>
              </p:cNvPr>
              <p:cNvSpPr/>
              <p:nvPr/>
            </p:nvSpPr>
            <p:spPr>
              <a:xfrm>
                <a:off x="553453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 smtClean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 smtClean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도전</a:t>
                </a:r>
                <a:endParaRPr lang="ko-KR" altLang="en-US" sz="900" b="1" dirty="0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C93D31D-AF7B-D068-B713-F69A52F20E7B}"/>
                </a:ext>
              </a:extLst>
            </p:cNvPr>
            <p:cNvGrpSpPr/>
            <p:nvPr/>
          </p:nvGrpSpPr>
          <p:grpSpPr>
            <a:xfrm>
              <a:off x="4685219" y="5070633"/>
              <a:ext cx="933361" cy="308010"/>
              <a:chOff x="1070531" y="2425565"/>
              <a:chExt cx="933361" cy="308010"/>
            </a:xfrm>
            <a:solidFill>
              <a:schemeClr val="bg1"/>
            </a:solidFill>
          </p:grpSpPr>
          <p:sp>
            <p:nvSpPr>
              <p:cNvPr id="65" name="말풍선: 타원형 64">
                <a:extLst>
                  <a:ext uri="{FF2B5EF4-FFF2-40B4-BE49-F238E27FC236}">
                    <a16:creationId xmlns:a16="http://schemas.microsoft.com/office/drawing/2014/main" id="{33BF3C78-6D87-D54A-D585-FA84E95BBDF1}"/>
                  </a:ext>
                </a:extLst>
              </p:cNvPr>
              <p:cNvSpPr/>
              <p:nvPr/>
            </p:nvSpPr>
            <p:spPr>
              <a:xfrm flipH="1">
                <a:off x="1070531" y="2425565"/>
                <a:ext cx="416283" cy="308009"/>
              </a:xfrm>
              <a:prstGeom prst="wedgeEllipseCallout">
                <a:avLst>
                  <a:gd name="adj1" fmla="val 68185"/>
                  <a:gd name="adj2" fmla="val -2072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6" name="순서도: 수행의 시작/종료 65">
                <a:extLst>
                  <a:ext uri="{FF2B5EF4-FFF2-40B4-BE49-F238E27FC236}">
                    <a16:creationId xmlns:a16="http://schemas.microsoft.com/office/drawing/2014/main" id="{76CDAF45-1D85-6009-CB4F-6F29877DD879}"/>
                  </a:ext>
                </a:extLst>
              </p:cNvPr>
              <p:cNvSpPr/>
              <p:nvPr/>
            </p:nvSpPr>
            <p:spPr>
              <a:xfrm>
                <a:off x="1070531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8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크리에이티브</a:t>
                </a: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D0F6B8BF-F573-2AFB-E701-B4B70AD70F67}"/>
                </a:ext>
              </a:extLst>
            </p:cNvPr>
            <p:cNvGrpSpPr/>
            <p:nvPr/>
          </p:nvGrpSpPr>
          <p:grpSpPr>
            <a:xfrm>
              <a:off x="4542587" y="4542078"/>
              <a:ext cx="933361" cy="308010"/>
              <a:chOff x="1070531" y="2425565"/>
              <a:chExt cx="933361" cy="308010"/>
            </a:xfrm>
            <a:solidFill>
              <a:schemeClr val="bg1"/>
            </a:solidFill>
          </p:grpSpPr>
          <p:sp>
            <p:nvSpPr>
              <p:cNvPr id="94" name="말풍선: 타원형 93">
                <a:extLst>
                  <a:ext uri="{FF2B5EF4-FFF2-40B4-BE49-F238E27FC236}">
                    <a16:creationId xmlns:a16="http://schemas.microsoft.com/office/drawing/2014/main" id="{15659723-A3A6-A389-4D80-B8BF1B2B7F1B}"/>
                  </a:ext>
                </a:extLst>
              </p:cNvPr>
              <p:cNvSpPr/>
              <p:nvPr/>
            </p:nvSpPr>
            <p:spPr>
              <a:xfrm flipH="1">
                <a:off x="1070531" y="2425565"/>
                <a:ext cx="416283" cy="308009"/>
              </a:xfrm>
              <a:prstGeom prst="wedgeEllipseCallout">
                <a:avLst>
                  <a:gd name="adj1" fmla="val 62846"/>
                  <a:gd name="adj2" fmla="val 3648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5" name="순서도: 수행의 시작/종료 94">
                <a:extLst>
                  <a:ext uri="{FF2B5EF4-FFF2-40B4-BE49-F238E27FC236}">
                    <a16:creationId xmlns:a16="http://schemas.microsoft.com/office/drawing/2014/main" id="{1F6A97E7-39F7-D38F-2104-8D3FBD49C603}"/>
                  </a:ext>
                </a:extLst>
              </p:cNvPr>
              <p:cNvSpPr/>
              <p:nvPr/>
            </p:nvSpPr>
            <p:spPr>
              <a:xfrm>
                <a:off x="1070531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서비스기획</a:t>
                </a: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D74749B-8030-E4E6-0CA3-1D0DDDF1F80B}"/>
                </a:ext>
              </a:extLst>
            </p:cNvPr>
            <p:cNvGrpSpPr/>
            <p:nvPr/>
          </p:nvGrpSpPr>
          <p:grpSpPr>
            <a:xfrm>
              <a:off x="2678704" y="5025287"/>
              <a:ext cx="933361" cy="308010"/>
              <a:chOff x="553453" y="2425565"/>
              <a:chExt cx="933361" cy="308010"/>
            </a:xfrm>
            <a:solidFill>
              <a:schemeClr val="bg1"/>
            </a:solidFill>
          </p:grpSpPr>
          <p:sp>
            <p:nvSpPr>
              <p:cNvPr id="98" name="말풍선: 타원형 97">
                <a:extLst>
                  <a:ext uri="{FF2B5EF4-FFF2-40B4-BE49-F238E27FC236}">
                    <a16:creationId xmlns:a16="http://schemas.microsoft.com/office/drawing/2014/main" id="{0A4E0732-F741-C787-3244-B5F5D227A09B}"/>
                  </a:ext>
                </a:extLst>
              </p:cNvPr>
              <p:cNvSpPr/>
              <p:nvPr/>
            </p:nvSpPr>
            <p:spPr>
              <a:xfrm>
                <a:off x="1070531" y="2425565"/>
                <a:ext cx="416283" cy="308009"/>
              </a:xfrm>
              <a:prstGeom prst="wedgeEllipseCallout">
                <a:avLst>
                  <a:gd name="adj1" fmla="val 63228"/>
                  <a:gd name="adj2" fmla="val -1969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9" name="순서도: 수행의 시작/종료 98">
                <a:extLst>
                  <a:ext uri="{FF2B5EF4-FFF2-40B4-BE49-F238E27FC236}">
                    <a16:creationId xmlns:a16="http://schemas.microsoft.com/office/drawing/2014/main" id="{D2CC7F5C-8576-9592-E0F9-C0EA0C9558A4}"/>
                  </a:ext>
                </a:extLst>
              </p:cNvPr>
              <p:cNvSpPr/>
              <p:nvPr/>
            </p:nvSpPr>
            <p:spPr>
              <a:xfrm>
                <a:off x="553453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문서작성</a:t>
                </a: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51AE44D-C2C9-6C3D-175A-EB9D79B40E4E}"/>
              </a:ext>
            </a:extLst>
          </p:cNvPr>
          <p:cNvGrpSpPr/>
          <p:nvPr/>
        </p:nvGrpSpPr>
        <p:grpSpPr>
          <a:xfrm>
            <a:off x="6619937" y="4385771"/>
            <a:ext cx="2939876" cy="992872"/>
            <a:chOff x="2678704" y="4385771"/>
            <a:chExt cx="2939876" cy="992872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3304BBD-3A68-3D45-1EA7-6B3CCCD1E2AF}"/>
                </a:ext>
              </a:extLst>
            </p:cNvPr>
            <p:cNvGrpSpPr/>
            <p:nvPr/>
          </p:nvGrpSpPr>
          <p:grpSpPr>
            <a:xfrm>
              <a:off x="2798551" y="4385771"/>
              <a:ext cx="933361" cy="308010"/>
              <a:chOff x="553453" y="2425565"/>
              <a:chExt cx="933361" cy="308010"/>
            </a:xfrm>
            <a:solidFill>
              <a:schemeClr val="bg1"/>
            </a:solidFill>
          </p:grpSpPr>
          <p:sp>
            <p:nvSpPr>
              <p:cNvPr id="112" name="말풍선: 타원형 111">
                <a:extLst>
                  <a:ext uri="{FF2B5EF4-FFF2-40B4-BE49-F238E27FC236}">
                    <a16:creationId xmlns:a16="http://schemas.microsoft.com/office/drawing/2014/main" id="{4D33F3AE-B7FE-4726-06D9-27D74955649A}"/>
                  </a:ext>
                </a:extLst>
              </p:cNvPr>
              <p:cNvSpPr/>
              <p:nvPr/>
            </p:nvSpPr>
            <p:spPr>
              <a:xfrm>
                <a:off x="1070531" y="2425565"/>
                <a:ext cx="416283" cy="308009"/>
              </a:xfrm>
              <a:prstGeom prst="wedgeEllipseCallout">
                <a:avLst>
                  <a:gd name="adj1" fmla="val 53313"/>
                  <a:gd name="adj2" fmla="val 5143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3" name="순서도: 수행의 시작/종료 112">
                <a:extLst>
                  <a:ext uri="{FF2B5EF4-FFF2-40B4-BE49-F238E27FC236}">
                    <a16:creationId xmlns:a16="http://schemas.microsoft.com/office/drawing/2014/main" id="{8465B452-B873-3A77-454F-31CF4D9D90B7}"/>
                  </a:ext>
                </a:extLst>
              </p:cNvPr>
              <p:cNvSpPr/>
              <p:nvPr/>
            </p:nvSpPr>
            <p:spPr>
              <a:xfrm>
                <a:off x="553453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모델 개발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BDAFE0AE-DD0A-8A03-2AAB-DFD04FFF6CCD}"/>
                </a:ext>
              </a:extLst>
            </p:cNvPr>
            <p:cNvGrpSpPr/>
            <p:nvPr/>
          </p:nvGrpSpPr>
          <p:grpSpPr>
            <a:xfrm>
              <a:off x="4685219" y="5070633"/>
              <a:ext cx="933361" cy="308010"/>
              <a:chOff x="1070531" y="2425565"/>
              <a:chExt cx="933361" cy="308010"/>
            </a:xfrm>
            <a:solidFill>
              <a:schemeClr val="bg1"/>
            </a:solidFill>
          </p:grpSpPr>
          <p:sp>
            <p:nvSpPr>
              <p:cNvPr id="110" name="말풍선: 타원형 109">
                <a:extLst>
                  <a:ext uri="{FF2B5EF4-FFF2-40B4-BE49-F238E27FC236}">
                    <a16:creationId xmlns:a16="http://schemas.microsoft.com/office/drawing/2014/main" id="{FF44EA44-202A-2689-A259-DA87EA2FD3D8}"/>
                  </a:ext>
                </a:extLst>
              </p:cNvPr>
              <p:cNvSpPr/>
              <p:nvPr/>
            </p:nvSpPr>
            <p:spPr>
              <a:xfrm flipH="1">
                <a:off x="1070531" y="2425565"/>
                <a:ext cx="416283" cy="308009"/>
              </a:xfrm>
              <a:prstGeom prst="wedgeEllipseCallout">
                <a:avLst>
                  <a:gd name="adj1" fmla="val 68185"/>
                  <a:gd name="adj2" fmla="val -2072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1" name="순서도: 수행의 시작/종료 110">
                <a:extLst>
                  <a:ext uri="{FF2B5EF4-FFF2-40B4-BE49-F238E27FC236}">
                    <a16:creationId xmlns:a16="http://schemas.microsoft.com/office/drawing/2014/main" id="{881053E2-5F17-A37D-DFFF-30E0FB732E93}"/>
                  </a:ext>
                </a:extLst>
              </p:cNvPr>
              <p:cNvSpPr/>
              <p:nvPr/>
            </p:nvSpPr>
            <p:spPr>
              <a:xfrm>
                <a:off x="1070531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기술 탐구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0273203-C408-874C-B73F-A6B8643A7D6F}"/>
                </a:ext>
              </a:extLst>
            </p:cNvPr>
            <p:cNvGrpSpPr/>
            <p:nvPr/>
          </p:nvGrpSpPr>
          <p:grpSpPr>
            <a:xfrm>
              <a:off x="4542587" y="4542078"/>
              <a:ext cx="933361" cy="308010"/>
              <a:chOff x="1070531" y="2425565"/>
              <a:chExt cx="933361" cy="308010"/>
            </a:xfrm>
            <a:solidFill>
              <a:schemeClr val="bg1"/>
            </a:solidFill>
          </p:grpSpPr>
          <p:sp>
            <p:nvSpPr>
              <p:cNvPr id="108" name="말풍선: 타원형 107">
                <a:extLst>
                  <a:ext uri="{FF2B5EF4-FFF2-40B4-BE49-F238E27FC236}">
                    <a16:creationId xmlns:a16="http://schemas.microsoft.com/office/drawing/2014/main" id="{D8BF0DFC-BA67-9F72-F4EC-1BD5F2B83DBC}"/>
                  </a:ext>
                </a:extLst>
              </p:cNvPr>
              <p:cNvSpPr/>
              <p:nvPr/>
            </p:nvSpPr>
            <p:spPr>
              <a:xfrm flipH="1">
                <a:off x="1070531" y="2425565"/>
                <a:ext cx="416283" cy="308009"/>
              </a:xfrm>
              <a:prstGeom prst="wedgeEllipseCallout">
                <a:avLst>
                  <a:gd name="adj1" fmla="val 62846"/>
                  <a:gd name="adj2" fmla="val 3648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9" name="순서도: 수행의 시작/종료 108">
                <a:extLst>
                  <a:ext uri="{FF2B5EF4-FFF2-40B4-BE49-F238E27FC236}">
                    <a16:creationId xmlns:a16="http://schemas.microsoft.com/office/drawing/2014/main" id="{9EACAB6B-A464-9435-6A26-61C6C2CDFB75}"/>
                  </a:ext>
                </a:extLst>
              </p:cNvPr>
              <p:cNvSpPr/>
              <p:nvPr/>
            </p:nvSpPr>
            <p:spPr>
              <a:xfrm>
                <a:off x="1070531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근성</a:t>
                </a: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0E7D4F1C-28F8-8321-09FE-CA68E4280D9C}"/>
                </a:ext>
              </a:extLst>
            </p:cNvPr>
            <p:cNvGrpSpPr/>
            <p:nvPr/>
          </p:nvGrpSpPr>
          <p:grpSpPr>
            <a:xfrm>
              <a:off x="2678704" y="5025287"/>
              <a:ext cx="933361" cy="308010"/>
              <a:chOff x="553453" y="2425565"/>
              <a:chExt cx="933361" cy="308010"/>
            </a:xfrm>
            <a:solidFill>
              <a:schemeClr val="bg1"/>
            </a:solidFill>
          </p:grpSpPr>
          <p:sp>
            <p:nvSpPr>
              <p:cNvPr id="106" name="말풍선: 타원형 105">
                <a:extLst>
                  <a:ext uri="{FF2B5EF4-FFF2-40B4-BE49-F238E27FC236}">
                    <a16:creationId xmlns:a16="http://schemas.microsoft.com/office/drawing/2014/main" id="{5AFCBEDD-3E19-F2D0-3C36-1B6E3E47C1B5}"/>
                  </a:ext>
                </a:extLst>
              </p:cNvPr>
              <p:cNvSpPr/>
              <p:nvPr/>
            </p:nvSpPr>
            <p:spPr>
              <a:xfrm>
                <a:off x="1070531" y="2425565"/>
                <a:ext cx="416283" cy="308009"/>
              </a:xfrm>
              <a:prstGeom prst="wedgeEllipseCallout">
                <a:avLst>
                  <a:gd name="adj1" fmla="val 63228"/>
                  <a:gd name="adj2" fmla="val -1969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7" name="순서도: 수행의 시작/종료 106">
                <a:extLst>
                  <a:ext uri="{FF2B5EF4-FFF2-40B4-BE49-F238E27FC236}">
                    <a16:creationId xmlns:a16="http://schemas.microsoft.com/office/drawing/2014/main" id="{5D456E03-873F-2539-2DD0-39A51A7DDD7F}"/>
                  </a:ext>
                </a:extLst>
              </p:cNvPr>
              <p:cNvSpPr/>
              <p:nvPr/>
            </p:nvSpPr>
            <p:spPr>
              <a:xfrm>
                <a:off x="553453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밤샘열정</a:t>
                </a:r>
                <a:endPara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73C793D-AE18-0FDE-D4A2-FCC78444869C}"/>
              </a:ext>
            </a:extLst>
          </p:cNvPr>
          <p:cNvGrpSpPr/>
          <p:nvPr/>
        </p:nvGrpSpPr>
        <p:grpSpPr>
          <a:xfrm>
            <a:off x="8541208" y="2336490"/>
            <a:ext cx="3005385" cy="1138175"/>
            <a:chOff x="2678704" y="4385771"/>
            <a:chExt cx="3005385" cy="1138175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ECCA1FA-F8B9-2F6C-FC93-4974EE1ACEC8}"/>
                </a:ext>
              </a:extLst>
            </p:cNvPr>
            <p:cNvGrpSpPr/>
            <p:nvPr/>
          </p:nvGrpSpPr>
          <p:grpSpPr>
            <a:xfrm>
              <a:off x="2798551" y="4385771"/>
              <a:ext cx="933361" cy="308010"/>
              <a:chOff x="553453" y="2425565"/>
              <a:chExt cx="933361" cy="308010"/>
            </a:xfrm>
            <a:solidFill>
              <a:schemeClr val="bg1"/>
            </a:solidFill>
          </p:grpSpPr>
          <p:sp>
            <p:nvSpPr>
              <p:cNvPr id="125" name="말풍선: 타원형 124">
                <a:extLst>
                  <a:ext uri="{FF2B5EF4-FFF2-40B4-BE49-F238E27FC236}">
                    <a16:creationId xmlns:a16="http://schemas.microsoft.com/office/drawing/2014/main" id="{1008194E-F4A0-5937-B9E6-0BB78565EA39}"/>
                  </a:ext>
                </a:extLst>
              </p:cNvPr>
              <p:cNvSpPr/>
              <p:nvPr/>
            </p:nvSpPr>
            <p:spPr>
              <a:xfrm>
                <a:off x="1070531" y="2425565"/>
                <a:ext cx="416283" cy="308009"/>
              </a:xfrm>
              <a:prstGeom prst="wedgeEllipseCallout">
                <a:avLst>
                  <a:gd name="adj1" fmla="val 53313"/>
                  <a:gd name="adj2" fmla="val 5143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6" name="순서도: 수행의 시작/종료 125">
                <a:extLst>
                  <a:ext uri="{FF2B5EF4-FFF2-40B4-BE49-F238E27FC236}">
                    <a16:creationId xmlns:a16="http://schemas.microsoft.com/office/drawing/2014/main" id="{A9FD2CE5-AE71-1BBB-4545-3DA05D88C0C4}"/>
                  </a:ext>
                </a:extLst>
              </p:cNvPr>
              <p:cNvSpPr/>
              <p:nvPr/>
            </p:nvSpPr>
            <p:spPr>
              <a:xfrm>
                <a:off x="553453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추진력</a:t>
                </a: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3E05FD2F-CA8F-93A1-DDCF-8625ACA7746B}"/>
                </a:ext>
              </a:extLst>
            </p:cNvPr>
            <p:cNvGrpSpPr/>
            <p:nvPr/>
          </p:nvGrpSpPr>
          <p:grpSpPr>
            <a:xfrm>
              <a:off x="4750728" y="5215936"/>
              <a:ext cx="933361" cy="308010"/>
              <a:chOff x="1136040" y="2570868"/>
              <a:chExt cx="933361" cy="308010"/>
            </a:xfrm>
            <a:solidFill>
              <a:schemeClr val="bg1"/>
            </a:solidFill>
          </p:grpSpPr>
          <p:sp>
            <p:nvSpPr>
              <p:cNvPr id="123" name="말풍선: 타원형 122">
                <a:extLst>
                  <a:ext uri="{FF2B5EF4-FFF2-40B4-BE49-F238E27FC236}">
                    <a16:creationId xmlns:a16="http://schemas.microsoft.com/office/drawing/2014/main" id="{50564F2F-2AD3-1D30-FE0D-813B6BC3FCF9}"/>
                  </a:ext>
                </a:extLst>
              </p:cNvPr>
              <p:cNvSpPr/>
              <p:nvPr/>
            </p:nvSpPr>
            <p:spPr>
              <a:xfrm flipH="1">
                <a:off x="1136040" y="2570868"/>
                <a:ext cx="416283" cy="308009"/>
              </a:xfrm>
              <a:prstGeom prst="wedgeEllipseCallout">
                <a:avLst>
                  <a:gd name="adj1" fmla="val 68185"/>
                  <a:gd name="adj2" fmla="val -2072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4" name="순서도: 수행의 시작/종료 123">
                <a:extLst>
                  <a:ext uri="{FF2B5EF4-FFF2-40B4-BE49-F238E27FC236}">
                    <a16:creationId xmlns:a16="http://schemas.microsoft.com/office/drawing/2014/main" id="{D6A6722B-0050-CF69-D024-873EC6A726A2}"/>
                  </a:ext>
                </a:extLst>
              </p:cNvPr>
              <p:cNvSpPr/>
              <p:nvPr/>
            </p:nvSpPr>
            <p:spPr>
              <a:xfrm>
                <a:off x="1136040" y="2570869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데이터분석</a:t>
                </a: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B81FE49A-F747-E004-4355-E7E1829EAD5C}"/>
                </a:ext>
              </a:extLst>
            </p:cNvPr>
            <p:cNvGrpSpPr/>
            <p:nvPr/>
          </p:nvGrpSpPr>
          <p:grpSpPr>
            <a:xfrm>
              <a:off x="4542587" y="4542078"/>
              <a:ext cx="933361" cy="308010"/>
              <a:chOff x="1070531" y="2425565"/>
              <a:chExt cx="933361" cy="308010"/>
            </a:xfrm>
            <a:solidFill>
              <a:schemeClr val="bg1"/>
            </a:solidFill>
          </p:grpSpPr>
          <p:sp>
            <p:nvSpPr>
              <p:cNvPr id="121" name="말풍선: 타원형 120">
                <a:extLst>
                  <a:ext uri="{FF2B5EF4-FFF2-40B4-BE49-F238E27FC236}">
                    <a16:creationId xmlns:a16="http://schemas.microsoft.com/office/drawing/2014/main" id="{1766EDF6-BA64-5BD4-28B7-86B6E41797DE}"/>
                  </a:ext>
                </a:extLst>
              </p:cNvPr>
              <p:cNvSpPr/>
              <p:nvPr/>
            </p:nvSpPr>
            <p:spPr>
              <a:xfrm flipH="1">
                <a:off x="1070531" y="2425565"/>
                <a:ext cx="416283" cy="308009"/>
              </a:xfrm>
              <a:prstGeom prst="wedgeEllipseCallout">
                <a:avLst>
                  <a:gd name="adj1" fmla="val 62846"/>
                  <a:gd name="adj2" fmla="val 3648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2" name="순서도: 수행의 시작/종료 121">
                <a:extLst>
                  <a:ext uri="{FF2B5EF4-FFF2-40B4-BE49-F238E27FC236}">
                    <a16:creationId xmlns:a16="http://schemas.microsoft.com/office/drawing/2014/main" id="{E4DB00C6-9114-3A14-40D1-5B940AF31A67}"/>
                  </a:ext>
                </a:extLst>
              </p:cNvPr>
              <p:cNvSpPr/>
              <p:nvPr/>
            </p:nvSpPr>
            <p:spPr>
              <a:xfrm>
                <a:off x="1070531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왜그럴까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?</a:t>
                </a:r>
                <a:endPara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E6E3E101-FEAE-8A71-A3AE-321B211B32AA}"/>
                </a:ext>
              </a:extLst>
            </p:cNvPr>
            <p:cNvGrpSpPr/>
            <p:nvPr/>
          </p:nvGrpSpPr>
          <p:grpSpPr>
            <a:xfrm>
              <a:off x="2678704" y="5025287"/>
              <a:ext cx="933361" cy="308010"/>
              <a:chOff x="553453" y="2425565"/>
              <a:chExt cx="933361" cy="308010"/>
            </a:xfrm>
            <a:solidFill>
              <a:schemeClr val="bg1"/>
            </a:solidFill>
          </p:grpSpPr>
          <p:sp>
            <p:nvSpPr>
              <p:cNvPr id="119" name="말풍선: 타원형 118">
                <a:extLst>
                  <a:ext uri="{FF2B5EF4-FFF2-40B4-BE49-F238E27FC236}">
                    <a16:creationId xmlns:a16="http://schemas.microsoft.com/office/drawing/2014/main" id="{A6425781-5872-29D3-F955-18002E680451}"/>
                  </a:ext>
                </a:extLst>
              </p:cNvPr>
              <p:cNvSpPr/>
              <p:nvPr/>
            </p:nvSpPr>
            <p:spPr>
              <a:xfrm>
                <a:off x="1070531" y="2425565"/>
                <a:ext cx="416283" cy="308009"/>
              </a:xfrm>
              <a:prstGeom prst="wedgeEllipseCallout">
                <a:avLst>
                  <a:gd name="adj1" fmla="val 63228"/>
                  <a:gd name="adj2" fmla="val -1969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0" name="순서도: 수행의 시작/종료 119">
                <a:extLst>
                  <a:ext uri="{FF2B5EF4-FFF2-40B4-BE49-F238E27FC236}">
                    <a16:creationId xmlns:a16="http://schemas.microsoft.com/office/drawing/2014/main" id="{3CD1FF41-CC80-2126-9AB7-3DB9560BC2E7}"/>
                  </a:ext>
                </a:extLst>
              </p:cNvPr>
              <p:cNvSpPr/>
              <p:nvPr/>
            </p:nvSpPr>
            <p:spPr>
              <a:xfrm>
                <a:off x="553453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 smtClean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#DBA</a:t>
                </a:r>
                <a:endParaRPr lang="ko-KR" altLang="en-US" sz="900" b="1" dirty="0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CF7CC32-CD18-4461-AB6C-D367D62C9D89}"/>
              </a:ext>
            </a:extLst>
          </p:cNvPr>
          <p:cNvGrpSpPr/>
          <p:nvPr/>
        </p:nvGrpSpPr>
        <p:grpSpPr>
          <a:xfrm>
            <a:off x="4671808" y="2438447"/>
            <a:ext cx="2939876" cy="992872"/>
            <a:chOff x="2678704" y="4385771"/>
            <a:chExt cx="2939876" cy="992872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1B02A185-646D-1831-58C4-A3D7EB66E8FA}"/>
                </a:ext>
              </a:extLst>
            </p:cNvPr>
            <p:cNvGrpSpPr/>
            <p:nvPr/>
          </p:nvGrpSpPr>
          <p:grpSpPr>
            <a:xfrm>
              <a:off x="2798551" y="4385771"/>
              <a:ext cx="933361" cy="308010"/>
              <a:chOff x="553453" y="2425565"/>
              <a:chExt cx="933361" cy="308010"/>
            </a:xfrm>
            <a:solidFill>
              <a:schemeClr val="bg1"/>
            </a:solidFill>
          </p:grpSpPr>
          <p:sp>
            <p:nvSpPr>
              <p:cNvPr id="138" name="말풍선: 타원형 137">
                <a:extLst>
                  <a:ext uri="{FF2B5EF4-FFF2-40B4-BE49-F238E27FC236}">
                    <a16:creationId xmlns:a16="http://schemas.microsoft.com/office/drawing/2014/main" id="{45AF5D20-B620-92AA-9A91-926FCFBB91AC}"/>
                  </a:ext>
                </a:extLst>
              </p:cNvPr>
              <p:cNvSpPr/>
              <p:nvPr/>
            </p:nvSpPr>
            <p:spPr>
              <a:xfrm>
                <a:off x="1070531" y="2425565"/>
                <a:ext cx="416283" cy="308009"/>
              </a:xfrm>
              <a:prstGeom prst="wedgeEllipseCallout">
                <a:avLst>
                  <a:gd name="adj1" fmla="val 53313"/>
                  <a:gd name="adj2" fmla="val 5143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9" name="순서도: 수행의 시작/종료 138">
                <a:extLst>
                  <a:ext uri="{FF2B5EF4-FFF2-40B4-BE49-F238E27FC236}">
                    <a16:creationId xmlns:a16="http://schemas.microsoft.com/office/drawing/2014/main" id="{AAB270A2-FF65-05EE-6120-BC36374BF411}"/>
                  </a:ext>
                </a:extLst>
              </p:cNvPr>
              <p:cNvSpPr/>
              <p:nvPr/>
            </p:nvSpPr>
            <p:spPr>
              <a:xfrm>
                <a:off x="553453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리더십</a:t>
                </a: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58C90BEB-DE6F-2D91-8443-40E419D1BF1D}"/>
                </a:ext>
              </a:extLst>
            </p:cNvPr>
            <p:cNvGrpSpPr/>
            <p:nvPr/>
          </p:nvGrpSpPr>
          <p:grpSpPr>
            <a:xfrm>
              <a:off x="4685219" y="5070633"/>
              <a:ext cx="933361" cy="308010"/>
              <a:chOff x="1070531" y="2425565"/>
              <a:chExt cx="933361" cy="308010"/>
            </a:xfrm>
            <a:solidFill>
              <a:schemeClr val="bg1"/>
            </a:solidFill>
          </p:grpSpPr>
          <p:sp>
            <p:nvSpPr>
              <p:cNvPr id="136" name="말풍선: 타원형 135">
                <a:extLst>
                  <a:ext uri="{FF2B5EF4-FFF2-40B4-BE49-F238E27FC236}">
                    <a16:creationId xmlns:a16="http://schemas.microsoft.com/office/drawing/2014/main" id="{38C8EA59-B9FD-BA4B-C183-5C083AF62FF1}"/>
                  </a:ext>
                </a:extLst>
              </p:cNvPr>
              <p:cNvSpPr/>
              <p:nvPr/>
            </p:nvSpPr>
            <p:spPr>
              <a:xfrm flipH="1">
                <a:off x="1070531" y="2425565"/>
                <a:ext cx="416283" cy="308009"/>
              </a:xfrm>
              <a:prstGeom prst="wedgeEllipseCallout">
                <a:avLst>
                  <a:gd name="adj1" fmla="val 68185"/>
                  <a:gd name="adj2" fmla="val -2072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7" name="순서도: 수행의 시작/종료 136">
                <a:extLst>
                  <a:ext uri="{FF2B5EF4-FFF2-40B4-BE49-F238E27FC236}">
                    <a16:creationId xmlns:a16="http://schemas.microsoft.com/office/drawing/2014/main" id="{B6A8CB48-7B3B-F2E7-6576-CC198D466D7B}"/>
                  </a:ext>
                </a:extLst>
              </p:cNvPr>
              <p:cNvSpPr/>
              <p:nvPr/>
            </p:nvSpPr>
            <p:spPr>
              <a:xfrm>
                <a:off x="1070531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 err="1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하니까되네</a:t>
                </a:r>
                <a:r>
                  <a:rPr lang="en-US" altLang="ko-KR" sz="9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?</a:t>
                </a:r>
                <a:endParaRPr lang="ko-KR" altLang="en-US" sz="900" b="1" dirty="0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16DB4DFA-27BA-B0E5-6ADC-FE1477FBDCF0}"/>
                </a:ext>
              </a:extLst>
            </p:cNvPr>
            <p:cNvGrpSpPr/>
            <p:nvPr/>
          </p:nvGrpSpPr>
          <p:grpSpPr>
            <a:xfrm>
              <a:off x="4542587" y="4542078"/>
              <a:ext cx="933361" cy="308010"/>
              <a:chOff x="1070531" y="2425565"/>
              <a:chExt cx="933361" cy="308010"/>
            </a:xfrm>
            <a:solidFill>
              <a:schemeClr val="bg1"/>
            </a:solidFill>
          </p:grpSpPr>
          <p:sp>
            <p:nvSpPr>
              <p:cNvPr id="134" name="말풍선: 타원형 133">
                <a:extLst>
                  <a:ext uri="{FF2B5EF4-FFF2-40B4-BE49-F238E27FC236}">
                    <a16:creationId xmlns:a16="http://schemas.microsoft.com/office/drawing/2014/main" id="{FD78D901-836A-A8A3-66DF-9B61B2A64519}"/>
                  </a:ext>
                </a:extLst>
              </p:cNvPr>
              <p:cNvSpPr/>
              <p:nvPr/>
            </p:nvSpPr>
            <p:spPr>
              <a:xfrm flipH="1">
                <a:off x="1070531" y="2425565"/>
                <a:ext cx="416283" cy="308009"/>
              </a:xfrm>
              <a:prstGeom prst="wedgeEllipseCallout">
                <a:avLst>
                  <a:gd name="adj1" fmla="val 62846"/>
                  <a:gd name="adj2" fmla="val 3648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5" name="순서도: 수행의 시작/종료 134">
                <a:extLst>
                  <a:ext uri="{FF2B5EF4-FFF2-40B4-BE49-F238E27FC236}">
                    <a16:creationId xmlns:a16="http://schemas.microsoft.com/office/drawing/2014/main" id="{D6614BBA-EEA4-03ED-ED1D-68AABC3092A8}"/>
                  </a:ext>
                </a:extLst>
              </p:cNvPr>
              <p:cNvSpPr/>
              <p:nvPr/>
            </p:nvSpPr>
            <p:spPr>
              <a:xfrm>
                <a:off x="1070531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 err="1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하면된다</a:t>
                </a:r>
                <a:endParaRPr lang="ko-KR" altLang="en-US" sz="900" b="1" dirty="0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68A250C4-2BDF-DA4C-4C16-757C6F4835F7}"/>
                </a:ext>
              </a:extLst>
            </p:cNvPr>
            <p:cNvGrpSpPr/>
            <p:nvPr/>
          </p:nvGrpSpPr>
          <p:grpSpPr>
            <a:xfrm>
              <a:off x="2678704" y="5025287"/>
              <a:ext cx="933361" cy="308010"/>
              <a:chOff x="553453" y="2425565"/>
              <a:chExt cx="933361" cy="308010"/>
            </a:xfrm>
            <a:solidFill>
              <a:schemeClr val="bg1"/>
            </a:solidFill>
          </p:grpSpPr>
          <p:sp>
            <p:nvSpPr>
              <p:cNvPr id="132" name="말풍선: 타원형 131">
                <a:extLst>
                  <a:ext uri="{FF2B5EF4-FFF2-40B4-BE49-F238E27FC236}">
                    <a16:creationId xmlns:a16="http://schemas.microsoft.com/office/drawing/2014/main" id="{F48CCC92-2B64-6973-D1A4-EE6E766B4F7B}"/>
                  </a:ext>
                </a:extLst>
              </p:cNvPr>
              <p:cNvSpPr/>
              <p:nvPr/>
            </p:nvSpPr>
            <p:spPr>
              <a:xfrm>
                <a:off x="1070531" y="2425565"/>
                <a:ext cx="416283" cy="308009"/>
              </a:xfrm>
              <a:prstGeom prst="wedgeEllipseCallout">
                <a:avLst>
                  <a:gd name="adj1" fmla="val 63228"/>
                  <a:gd name="adj2" fmla="val -1969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3" name="순서도: 수행의 시작/종료 132">
                <a:extLst>
                  <a:ext uri="{FF2B5EF4-FFF2-40B4-BE49-F238E27FC236}">
                    <a16:creationId xmlns:a16="http://schemas.microsoft.com/office/drawing/2014/main" id="{6755FD50-C369-6202-B7E2-C28AB2FE16B8}"/>
                  </a:ext>
                </a:extLst>
              </p:cNvPr>
              <p:cNvSpPr/>
              <p:nvPr/>
            </p:nvSpPr>
            <p:spPr>
              <a:xfrm>
                <a:off x="553453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책임감</a:t>
                </a:r>
              </a:p>
            </p:txBody>
          </p:sp>
        </p:grp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A8954D9-138A-A06F-E542-ABAF2CF988DC}"/>
              </a:ext>
            </a:extLst>
          </p:cNvPr>
          <p:cNvGrpSpPr/>
          <p:nvPr/>
        </p:nvGrpSpPr>
        <p:grpSpPr>
          <a:xfrm>
            <a:off x="567891" y="2498974"/>
            <a:ext cx="3154312" cy="984169"/>
            <a:chOff x="2678704" y="4385771"/>
            <a:chExt cx="3154312" cy="984169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7C17D178-9E99-8D9C-70D8-CE8AD40EA984}"/>
                </a:ext>
              </a:extLst>
            </p:cNvPr>
            <p:cNvGrpSpPr/>
            <p:nvPr/>
          </p:nvGrpSpPr>
          <p:grpSpPr>
            <a:xfrm>
              <a:off x="2798551" y="4385771"/>
              <a:ext cx="933361" cy="308010"/>
              <a:chOff x="553453" y="2425565"/>
              <a:chExt cx="933361" cy="308010"/>
            </a:xfrm>
            <a:solidFill>
              <a:schemeClr val="bg1"/>
            </a:solidFill>
          </p:grpSpPr>
          <p:sp>
            <p:nvSpPr>
              <p:cNvPr id="151" name="말풍선: 타원형 150">
                <a:extLst>
                  <a:ext uri="{FF2B5EF4-FFF2-40B4-BE49-F238E27FC236}">
                    <a16:creationId xmlns:a16="http://schemas.microsoft.com/office/drawing/2014/main" id="{1774D5B7-A47A-4007-4DC1-1F8DA07415BC}"/>
                  </a:ext>
                </a:extLst>
              </p:cNvPr>
              <p:cNvSpPr/>
              <p:nvPr/>
            </p:nvSpPr>
            <p:spPr>
              <a:xfrm>
                <a:off x="1070531" y="2425565"/>
                <a:ext cx="416283" cy="308009"/>
              </a:xfrm>
              <a:prstGeom prst="wedgeEllipseCallout">
                <a:avLst>
                  <a:gd name="adj1" fmla="val 53313"/>
                  <a:gd name="adj2" fmla="val 5143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2" name="순서도: 수행의 시작/종료 151">
                <a:extLst>
                  <a:ext uri="{FF2B5EF4-FFF2-40B4-BE49-F238E27FC236}">
                    <a16:creationId xmlns:a16="http://schemas.microsoft.com/office/drawing/2014/main" id="{08B8B456-B4A3-16DB-CA62-8913EAFF25D9}"/>
                  </a:ext>
                </a:extLst>
              </p:cNvPr>
              <p:cNvSpPr/>
              <p:nvPr/>
            </p:nvSpPr>
            <p:spPr>
              <a:xfrm>
                <a:off x="553453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데이터분석</a:t>
                </a:r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5A3F99ED-1688-C328-5E9F-105F192932D5}"/>
                </a:ext>
              </a:extLst>
            </p:cNvPr>
            <p:cNvGrpSpPr/>
            <p:nvPr/>
          </p:nvGrpSpPr>
          <p:grpSpPr>
            <a:xfrm>
              <a:off x="4890312" y="5061930"/>
              <a:ext cx="933361" cy="308010"/>
              <a:chOff x="1275624" y="2416862"/>
              <a:chExt cx="933361" cy="308010"/>
            </a:xfrm>
            <a:solidFill>
              <a:schemeClr val="bg1"/>
            </a:solidFill>
          </p:grpSpPr>
          <p:sp>
            <p:nvSpPr>
              <p:cNvPr id="149" name="말풍선: 타원형 148">
                <a:extLst>
                  <a:ext uri="{FF2B5EF4-FFF2-40B4-BE49-F238E27FC236}">
                    <a16:creationId xmlns:a16="http://schemas.microsoft.com/office/drawing/2014/main" id="{361A4916-3C82-B02A-70A0-1B0BBB05BD20}"/>
                  </a:ext>
                </a:extLst>
              </p:cNvPr>
              <p:cNvSpPr/>
              <p:nvPr/>
            </p:nvSpPr>
            <p:spPr>
              <a:xfrm flipH="1">
                <a:off x="1275624" y="2416862"/>
                <a:ext cx="416283" cy="308009"/>
              </a:xfrm>
              <a:prstGeom prst="wedgeEllipseCallout">
                <a:avLst>
                  <a:gd name="adj1" fmla="val 68185"/>
                  <a:gd name="adj2" fmla="val -2072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0" name="순서도: 수행의 시작/종료 149">
                <a:extLst>
                  <a:ext uri="{FF2B5EF4-FFF2-40B4-BE49-F238E27FC236}">
                    <a16:creationId xmlns:a16="http://schemas.microsoft.com/office/drawing/2014/main" id="{4894078C-0F0C-903B-8183-427631956580}"/>
                  </a:ext>
                </a:extLst>
              </p:cNvPr>
              <p:cNvSpPr/>
              <p:nvPr/>
            </p:nvSpPr>
            <p:spPr>
              <a:xfrm>
                <a:off x="1275624" y="2416863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책임감</a:t>
                </a: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AF28B65E-D947-A70E-A616-54ED84815E9F}"/>
                </a:ext>
              </a:extLst>
            </p:cNvPr>
            <p:cNvGrpSpPr/>
            <p:nvPr/>
          </p:nvGrpSpPr>
          <p:grpSpPr>
            <a:xfrm>
              <a:off x="4899655" y="4397797"/>
              <a:ext cx="933361" cy="308010"/>
              <a:chOff x="1427599" y="2281284"/>
              <a:chExt cx="933361" cy="308010"/>
            </a:xfrm>
            <a:solidFill>
              <a:schemeClr val="bg1"/>
            </a:solidFill>
          </p:grpSpPr>
          <p:sp>
            <p:nvSpPr>
              <p:cNvPr id="147" name="말풍선: 타원형 146">
                <a:extLst>
                  <a:ext uri="{FF2B5EF4-FFF2-40B4-BE49-F238E27FC236}">
                    <a16:creationId xmlns:a16="http://schemas.microsoft.com/office/drawing/2014/main" id="{39B1942D-B04B-498A-6AC4-16BA1AB137E5}"/>
                  </a:ext>
                </a:extLst>
              </p:cNvPr>
              <p:cNvSpPr/>
              <p:nvPr/>
            </p:nvSpPr>
            <p:spPr>
              <a:xfrm flipH="1">
                <a:off x="1427599" y="2281284"/>
                <a:ext cx="416283" cy="308009"/>
              </a:xfrm>
              <a:prstGeom prst="wedgeEllipseCallout">
                <a:avLst>
                  <a:gd name="adj1" fmla="val 62846"/>
                  <a:gd name="adj2" fmla="val 3648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8" name="순서도: 수행의 시작/종료 147">
                <a:extLst>
                  <a:ext uri="{FF2B5EF4-FFF2-40B4-BE49-F238E27FC236}">
                    <a16:creationId xmlns:a16="http://schemas.microsoft.com/office/drawing/2014/main" id="{EC1CCCC6-06C4-8E2A-0958-C72BF938E007}"/>
                  </a:ext>
                </a:extLst>
              </p:cNvPr>
              <p:cNvSpPr/>
              <p:nvPr/>
            </p:nvSpPr>
            <p:spPr>
              <a:xfrm>
                <a:off x="1427599" y="2281285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웹구현</a:t>
                </a:r>
                <a:endParaRPr lang="ko-KR" altLang="en-US" sz="900" b="1" dirty="0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9FB3745E-119A-6111-96CE-02DF1C0276B8}"/>
                </a:ext>
              </a:extLst>
            </p:cNvPr>
            <p:cNvGrpSpPr/>
            <p:nvPr/>
          </p:nvGrpSpPr>
          <p:grpSpPr>
            <a:xfrm>
              <a:off x="2678704" y="5025287"/>
              <a:ext cx="933361" cy="308010"/>
              <a:chOff x="553453" y="2425565"/>
              <a:chExt cx="933361" cy="308010"/>
            </a:xfrm>
            <a:solidFill>
              <a:schemeClr val="bg1"/>
            </a:solidFill>
          </p:grpSpPr>
          <p:sp>
            <p:nvSpPr>
              <p:cNvPr id="145" name="말풍선: 타원형 144">
                <a:extLst>
                  <a:ext uri="{FF2B5EF4-FFF2-40B4-BE49-F238E27FC236}">
                    <a16:creationId xmlns:a16="http://schemas.microsoft.com/office/drawing/2014/main" id="{901A3E22-6F9D-EC77-A062-B0ADF738F83E}"/>
                  </a:ext>
                </a:extLst>
              </p:cNvPr>
              <p:cNvSpPr/>
              <p:nvPr/>
            </p:nvSpPr>
            <p:spPr>
              <a:xfrm>
                <a:off x="1070531" y="2425565"/>
                <a:ext cx="416283" cy="308009"/>
              </a:xfrm>
              <a:prstGeom prst="wedgeEllipseCallout">
                <a:avLst>
                  <a:gd name="adj1" fmla="val 63228"/>
                  <a:gd name="adj2" fmla="val -1969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6" name="순서도: 수행의 시작/종료 145">
                <a:extLst>
                  <a:ext uri="{FF2B5EF4-FFF2-40B4-BE49-F238E27FC236}">
                    <a16:creationId xmlns:a16="http://schemas.microsoft.com/office/drawing/2014/main" id="{EDC06CA9-6BF2-2E09-BEFE-A2E14C22E908}"/>
                  </a:ext>
                </a:extLst>
              </p:cNvPr>
              <p:cNvSpPr/>
              <p:nvPr/>
            </p:nvSpPr>
            <p:spPr>
              <a:xfrm>
                <a:off x="553453" y="2425566"/>
                <a:ext cx="933361" cy="30800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#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호기심</a:t>
                </a:r>
              </a:p>
            </p:txBody>
          </p:sp>
        </p:grp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5DFBC8B7-EBF7-AB3E-EA67-EAD4010557CD}"/>
              </a:ext>
            </a:extLst>
          </p:cNvPr>
          <p:cNvSpPr txBox="1"/>
          <p:nvPr/>
        </p:nvSpPr>
        <p:spPr>
          <a:xfrm>
            <a:off x="5416647" y="1878734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A9D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Leader</a:t>
            </a:r>
            <a:endParaRPr lang="ko-KR" altLang="en-US" sz="1600" b="1" dirty="0">
              <a:solidFill>
                <a:srgbClr val="A9D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97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0847679-020F-6549-1A2D-7D48B04DEF54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33298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설계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Google Shape;423;p30">
            <a:extLst>
              <a:ext uri="{FF2B5EF4-FFF2-40B4-BE49-F238E27FC236}">
                <a16:creationId xmlns:a16="http://schemas.microsoft.com/office/drawing/2014/main" id="{B1721586-C54A-121E-9394-E845A4159E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295" y="4754056"/>
            <a:ext cx="1552965" cy="15529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4;p30">
            <a:extLst>
              <a:ext uri="{FF2B5EF4-FFF2-40B4-BE49-F238E27FC236}">
                <a16:creationId xmlns:a16="http://schemas.microsoft.com/office/drawing/2014/main" id="{33823B46-5477-047F-B9EC-233209F23B70}"/>
              </a:ext>
            </a:extLst>
          </p:cNvPr>
          <p:cNvSpPr/>
          <p:nvPr/>
        </p:nvSpPr>
        <p:spPr>
          <a:xfrm>
            <a:off x="2104600" y="1655920"/>
            <a:ext cx="7982800" cy="1968000"/>
          </a:xfrm>
          <a:prstGeom prst="downArrowCallout">
            <a:avLst>
              <a:gd name="adj1" fmla="val 22088"/>
              <a:gd name="adj2" fmla="val 24350"/>
              <a:gd name="adj3" fmla="val 25000"/>
              <a:gd name="adj4" fmla="val 64977"/>
            </a:avLst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사례 기반 비즈니스 개선방안을 기준으로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2400" b="1" u="sng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맞춤형 추천 서비스를 제공하기 위한 서비스 설계</a:t>
            </a:r>
            <a:endParaRPr sz="2400" b="1" u="sng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425;p30">
            <a:extLst>
              <a:ext uri="{FF2B5EF4-FFF2-40B4-BE49-F238E27FC236}">
                <a16:creationId xmlns:a16="http://schemas.microsoft.com/office/drawing/2014/main" id="{207F9F9C-6459-3895-E0B9-18ECBC50C85A}"/>
              </a:ext>
            </a:extLst>
          </p:cNvPr>
          <p:cNvSpPr txBox="1"/>
          <p:nvPr/>
        </p:nvSpPr>
        <p:spPr>
          <a:xfrm>
            <a:off x="830160" y="3855720"/>
            <a:ext cx="2620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86262" algn="ctr">
              <a:buSzPts val="1400"/>
            </a:pPr>
            <a:r>
              <a:rPr lang="en-US" altLang="ko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A) </a:t>
            </a:r>
            <a:r>
              <a:rPr lang="ko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리뷰데이터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 제품 속성 분류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426;p30">
            <a:extLst>
              <a:ext uri="{FF2B5EF4-FFF2-40B4-BE49-F238E27FC236}">
                <a16:creationId xmlns:a16="http://schemas.microsoft.com/office/drawing/2014/main" id="{136E600F-A38D-9749-9161-DB5CBC549351}"/>
              </a:ext>
            </a:extLst>
          </p:cNvPr>
          <p:cNvSpPr txBox="1"/>
          <p:nvPr/>
        </p:nvSpPr>
        <p:spPr>
          <a:xfrm>
            <a:off x="4267570" y="3855720"/>
            <a:ext cx="367399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B) </a:t>
            </a:r>
            <a:r>
              <a:rPr lang="ko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관심사 데이터 기반 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 추천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427;p30">
            <a:extLst>
              <a:ext uri="{FF2B5EF4-FFF2-40B4-BE49-F238E27FC236}">
                <a16:creationId xmlns:a16="http://schemas.microsoft.com/office/drawing/2014/main" id="{4A8F7D23-E6EA-BDBE-2D8F-3B0D1EE889A9}"/>
              </a:ext>
            </a:extLst>
          </p:cNvPr>
          <p:cNvSpPr txBox="1"/>
          <p:nvPr/>
        </p:nvSpPr>
        <p:spPr>
          <a:xfrm>
            <a:off x="8466578" y="3776787"/>
            <a:ext cx="23324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C) </a:t>
            </a:r>
            <a:r>
              <a:rPr lang="ko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구매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이력 기반 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상품추천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Google Shape;430;p30">
            <a:extLst>
              <a:ext uri="{FF2B5EF4-FFF2-40B4-BE49-F238E27FC236}">
                <a16:creationId xmlns:a16="http://schemas.microsoft.com/office/drawing/2014/main" id="{A636C310-F335-AA03-219A-C38D4335DE1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477" y="4754054"/>
            <a:ext cx="2425367" cy="143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31;p30">
            <a:extLst>
              <a:ext uri="{FF2B5EF4-FFF2-40B4-BE49-F238E27FC236}">
                <a16:creationId xmlns:a16="http://schemas.microsoft.com/office/drawing/2014/main" id="{74A59777-B39C-64BC-FDED-196EBE717AC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7986" y="4873854"/>
            <a:ext cx="1433167" cy="14331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20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76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0847679-020F-6549-1A2D-7D48B04DEF54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33298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6085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설계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알고리즘과 모델 설계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Google Shape;437;p31">
            <a:extLst>
              <a:ext uri="{FF2B5EF4-FFF2-40B4-BE49-F238E27FC236}">
                <a16:creationId xmlns:a16="http://schemas.microsoft.com/office/drawing/2014/main" id="{4117F589-E93D-7FBB-8201-418DA0074358}"/>
              </a:ext>
            </a:extLst>
          </p:cNvPr>
          <p:cNvSpPr txBox="1"/>
          <p:nvPr/>
        </p:nvSpPr>
        <p:spPr>
          <a:xfrm>
            <a:off x="1629089" y="2004290"/>
            <a:ext cx="153371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데이터셋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438;p31">
            <a:extLst>
              <a:ext uri="{FF2B5EF4-FFF2-40B4-BE49-F238E27FC236}">
                <a16:creationId xmlns:a16="http://schemas.microsoft.com/office/drawing/2014/main" id="{628F6DAE-D01F-4858-7A49-CEF82F60AA49}"/>
              </a:ext>
            </a:extLst>
          </p:cNvPr>
          <p:cNvSpPr/>
          <p:nvPr/>
        </p:nvSpPr>
        <p:spPr>
          <a:xfrm>
            <a:off x="1110734" y="2566823"/>
            <a:ext cx="2546800" cy="3392017"/>
          </a:xfrm>
          <a:prstGeom prst="rect">
            <a:avLst/>
          </a:prstGeom>
          <a:solidFill>
            <a:srgbClr val="EEEE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439;p31">
            <a:extLst>
              <a:ext uri="{FF2B5EF4-FFF2-40B4-BE49-F238E27FC236}">
                <a16:creationId xmlns:a16="http://schemas.microsoft.com/office/drawing/2014/main" id="{690D6C26-3CD0-25DD-1ADB-81A50BFE0C5A}"/>
              </a:ext>
            </a:extLst>
          </p:cNvPr>
          <p:cNvSpPr txBox="1"/>
          <p:nvPr/>
        </p:nvSpPr>
        <p:spPr>
          <a:xfrm>
            <a:off x="4841491" y="2011541"/>
            <a:ext cx="2232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알고리즘 및 모델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440;p31">
            <a:extLst>
              <a:ext uri="{FF2B5EF4-FFF2-40B4-BE49-F238E27FC236}">
                <a16:creationId xmlns:a16="http://schemas.microsoft.com/office/drawing/2014/main" id="{2F99ACEC-B0F0-4621-87B6-1367FA87A058}"/>
              </a:ext>
            </a:extLst>
          </p:cNvPr>
          <p:cNvSpPr/>
          <p:nvPr/>
        </p:nvSpPr>
        <p:spPr>
          <a:xfrm>
            <a:off x="4665813" y="2566823"/>
            <a:ext cx="2546800" cy="3392017"/>
          </a:xfrm>
          <a:prstGeom prst="rect">
            <a:avLst/>
          </a:prstGeom>
          <a:solidFill>
            <a:srgbClr val="EEEE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Google Shape;441;p31">
            <a:extLst>
              <a:ext uri="{FF2B5EF4-FFF2-40B4-BE49-F238E27FC236}">
                <a16:creationId xmlns:a16="http://schemas.microsoft.com/office/drawing/2014/main" id="{E87B7B73-DEA9-70FF-9568-058C06CBFF9C}"/>
              </a:ext>
            </a:extLst>
          </p:cNvPr>
          <p:cNvSpPr txBox="1"/>
          <p:nvPr/>
        </p:nvSpPr>
        <p:spPr>
          <a:xfrm>
            <a:off x="8631434" y="2011540"/>
            <a:ext cx="2232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Google Shape;442;p31">
            <a:extLst>
              <a:ext uri="{FF2B5EF4-FFF2-40B4-BE49-F238E27FC236}">
                <a16:creationId xmlns:a16="http://schemas.microsoft.com/office/drawing/2014/main" id="{C8F0FC6F-3F8D-E583-B1FB-C76C5EA75943}"/>
              </a:ext>
            </a:extLst>
          </p:cNvPr>
          <p:cNvSpPr/>
          <p:nvPr/>
        </p:nvSpPr>
        <p:spPr>
          <a:xfrm>
            <a:off x="8474034" y="2566823"/>
            <a:ext cx="2546800" cy="3392017"/>
          </a:xfrm>
          <a:prstGeom prst="rect">
            <a:avLst/>
          </a:prstGeom>
          <a:solidFill>
            <a:srgbClr val="EEEE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Google Shape;443;p31">
            <a:extLst>
              <a:ext uri="{FF2B5EF4-FFF2-40B4-BE49-F238E27FC236}">
                <a16:creationId xmlns:a16="http://schemas.microsoft.com/office/drawing/2014/main" id="{BB12C453-F4E2-623D-827F-5D39E09456C1}"/>
              </a:ext>
            </a:extLst>
          </p:cNvPr>
          <p:cNvSpPr/>
          <p:nvPr/>
        </p:nvSpPr>
        <p:spPr>
          <a:xfrm>
            <a:off x="8654967" y="2820137"/>
            <a:ext cx="2232000" cy="766110"/>
          </a:xfrm>
          <a:prstGeom prst="rect">
            <a:avLst/>
          </a:prstGeom>
          <a:solidFill>
            <a:srgbClr val="FF9D0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Google Shape;444;p31">
            <a:extLst>
              <a:ext uri="{FF2B5EF4-FFF2-40B4-BE49-F238E27FC236}">
                <a16:creationId xmlns:a16="http://schemas.microsoft.com/office/drawing/2014/main" id="{35430BF5-C125-7B18-E329-90FE09DD9957}"/>
              </a:ext>
            </a:extLst>
          </p:cNvPr>
          <p:cNvSpPr/>
          <p:nvPr/>
        </p:nvSpPr>
        <p:spPr>
          <a:xfrm>
            <a:off x="8654967" y="3866823"/>
            <a:ext cx="2232000" cy="766110"/>
          </a:xfrm>
          <a:prstGeom prst="rect">
            <a:avLst/>
          </a:prstGeom>
          <a:solidFill>
            <a:srgbClr val="8181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Google Shape;445;p31">
            <a:extLst>
              <a:ext uri="{FF2B5EF4-FFF2-40B4-BE49-F238E27FC236}">
                <a16:creationId xmlns:a16="http://schemas.microsoft.com/office/drawing/2014/main" id="{6E8C481A-B412-F585-E173-033AEF768701}"/>
              </a:ext>
            </a:extLst>
          </p:cNvPr>
          <p:cNvSpPr/>
          <p:nvPr/>
        </p:nvSpPr>
        <p:spPr>
          <a:xfrm>
            <a:off x="8654967" y="4935088"/>
            <a:ext cx="2232000" cy="766110"/>
          </a:xfrm>
          <a:prstGeom prst="rect">
            <a:avLst/>
          </a:prstGeom>
          <a:solidFill>
            <a:srgbClr val="F7658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Google Shape;448;p31">
            <a:extLst>
              <a:ext uri="{FF2B5EF4-FFF2-40B4-BE49-F238E27FC236}">
                <a16:creationId xmlns:a16="http://schemas.microsoft.com/office/drawing/2014/main" id="{F002EA9C-7354-7053-7D2E-BEC558F7696E}"/>
              </a:ext>
            </a:extLst>
          </p:cNvPr>
          <p:cNvSpPr/>
          <p:nvPr/>
        </p:nvSpPr>
        <p:spPr>
          <a:xfrm>
            <a:off x="4918955" y="3001587"/>
            <a:ext cx="2010811" cy="640800"/>
          </a:xfrm>
          <a:prstGeom prst="roundRect">
            <a:avLst>
              <a:gd name="adj" fmla="val 16667"/>
            </a:avLst>
          </a:prstGeom>
          <a:solidFill>
            <a:srgbClr val="CAE48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BERT</a:t>
            </a:r>
            <a:endParaRPr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Google Shape;449;p31">
            <a:extLst>
              <a:ext uri="{FF2B5EF4-FFF2-40B4-BE49-F238E27FC236}">
                <a16:creationId xmlns:a16="http://schemas.microsoft.com/office/drawing/2014/main" id="{BCFA2D1D-8436-CDBB-7ED0-ED6DA061387E}"/>
              </a:ext>
            </a:extLst>
          </p:cNvPr>
          <p:cNvSpPr/>
          <p:nvPr/>
        </p:nvSpPr>
        <p:spPr>
          <a:xfrm>
            <a:off x="4918955" y="3909388"/>
            <a:ext cx="2010811" cy="640800"/>
          </a:xfrm>
          <a:prstGeom prst="roundRect">
            <a:avLst>
              <a:gd name="adj" fmla="val 16667"/>
            </a:avLst>
          </a:prstGeom>
          <a:solidFill>
            <a:srgbClr val="CAE48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LDA</a:t>
            </a:r>
            <a:endParaRPr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Google Shape;450;p31">
            <a:extLst>
              <a:ext uri="{FF2B5EF4-FFF2-40B4-BE49-F238E27FC236}">
                <a16:creationId xmlns:a16="http://schemas.microsoft.com/office/drawing/2014/main" id="{46739A4E-1D3F-1ED4-26B5-36987313A832}"/>
              </a:ext>
            </a:extLst>
          </p:cNvPr>
          <p:cNvSpPr/>
          <p:nvPr/>
        </p:nvSpPr>
        <p:spPr>
          <a:xfrm>
            <a:off x="4918956" y="4950028"/>
            <a:ext cx="2010811" cy="641200"/>
          </a:xfrm>
          <a:prstGeom prst="roundRect">
            <a:avLst>
              <a:gd name="adj" fmla="val 16667"/>
            </a:avLst>
          </a:prstGeom>
          <a:solidFill>
            <a:srgbClr val="CAE48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컨텐츠 기반 필터링</a:t>
            </a:r>
            <a:endParaRPr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6" name="Google Shape;452;p31">
            <a:extLst>
              <a:ext uri="{FF2B5EF4-FFF2-40B4-BE49-F238E27FC236}">
                <a16:creationId xmlns:a16="http://schemas.microsoft.com/office/drawing/2014/main" id="{46CC47F8-43D1-8749-FBCB-B692ECA8E84A}"/>
              </a:ext>
            </a:extLst>
          </p:cNvPr>
          <p:cNvCxnSpPr>
            <a:cxnSpLocks/>
            <a:stCxn id="31" idx="3"/>
            <a:endCxn id="20" idx="1"/>
          </p:cNvCxnSpPr>
          <p:nvPr/>
        </p:nvCxnSpPr>
        <p:spPr>
          <a:xfrm flipV="1">
            <a:off x="6929766" y="3203192"/>
            <a:ext cx="1725201" cy="118795"/>
          </a:xfrm>
          <a:prstGeom prst="straightConnector1">
            <a:avLst/>
          </a:prstGeom>
          <a:noFill/>
          <a:ln w="28575" cap="flat" cmpd="sng">
            <a:solidFill>
              <a:srgbClr val="FF9D0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453;p31">
            <a:extLst>
              <a:ext uri="{FF2B5EF4-FFF2-40B4-BE49-F238E27FC236}">
                <a16:creationId xmlns:a16="http://schemas.microsoft.com/office/drawing/2014/main" id="{77A1700F-5EC7-72BF-3994-28DAE614ACCF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929766" y="3203192"/>
            <a:ext cx="1725201" cy="1046686"/>
          </a:xfrm>
          <a:prstGeom prst="straightConnector1">
            <a:avLst/>
          </a:prstGeom>
          <a:noFill/>
          <a:ln w="28575" cap="flat" cmpd="sng">
            <a:solidFill>
              <a:srgbClr val="FF9D0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" name="Google Shape;454;p31">
            <a:extLst>
              <a:ext uri="{FF2B5EF4-FFF2-40B4-BE49-F238E27FC236}">
                <a16:creationId xmlns:a16="http://schemas.microsoft.com/office/drawing/2014/main" id="{C735E1BF-457E-7C6C-F360-27D11EB7076C}"/>
              </a:ext>
            </a:extLst>
          </p:cNvPr>
          <p:cNvCxnSpPr>
            <a:cxnSpLocks/>
            <a:stCxn id="33" idx="3"/>
            <a:endCxn id="21" idx="1"/>
          </p:cNvCxnSpPr>
          <p:nvPr/>
        </p:nvCxnSpPr>
        <p:spPr>
          <a:xfrm>
            <a:off x="6929766" y="4229788"/>
            <a:ext cx="1725201" cy="20090"/>
          </a:xfrm>
          <a:prstGeom prst="straightConnector1">
            <a:avLst/>
          </a:prstGeom>
          <a:noFill/>
          <a:ln w="28575" cap="flat" cmpd="sng">
            <a:solidFill>
              <a:srgbClr val="8181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Google Shape;455;p31">
            <a:extLst>
              <a:ext uri="{FF2B5EF4-FFF2-40B4-BE49-F238E27FC236}">
                <a16:creationId xmlns:a16="http://schemas.microsoft.com/office/drawing/2014/main" id="{B520104C-3834-BD37-6DEA-C1F130A11F23}"/>
              </a:ext>
            </a:extLst>
          </p:cNvPr>
          <p:cNvCxnSpPr>
            <a:cxnSpLocks/>
            <a:stCxn id="34" idx="3"/>
            <a:endCxn id="30" idx="1"/>
          </p:cNvCxnSpPr>
          <p:nvPr/>
        </p:nvCxnSpPr>
        <p:spPr>
          <a:xfrm>
            <a:off x="6929767" y="5270628"/>
            <a:ext cx="1725200" cy="47515"/>
          </a:xfrm>
          <a:prstGeom prst="straightConnector1">
            <a:avLst/>
          </a:prstGeom>
          <a:noFill/>
          <a:ln w="28575" cap="flat" cmpd="sng">
            <a:solidFill>
              <a:srgbClr val="F7658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156;p17">
            <a:extLst>
              <a:ext uri="{FF2B5EF4-FFF2-40B4-BE49-F238E27FC236}">
                <a16:creationId xmlns:a16="http://schemas.microsoft.com/office/drawing/2014/main" id="{5FD6AA78-391C-89A0-BD51-3D1324D0AD8F}"/>
              </a:ext>
            </a:extLst>
          </p:cNvPr>
          <p:cNvSpPr/>
          <p:nvPr/>
        </p:nvSpPr>
        <p:spPr>
          <a:xfrm>
            <a:off x="1231470" y="2849156"/>
            <a:ext cx="2328954" cy="334000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원데이터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Google Shape;156;p17">
            <a:extLst>
              <a:ext uri="{FF2B5EF4-FFF2-40B4-BE49-F238E27FC236}">
                <a16:creationId xmlns:a16="http://schemas.microsoft.com/office/drawing/2014/main" id="{CF3A588B-9E1A-79A6-2133-3B4DC6B04CC9}"/>
              </a:ext>
            </a:extLst>
          </p:cNvPr>
          <p:cNvSpPr/>
          <p:nvPr/>
        </p:nvSpPr>
        <p:spPr>
          <a:xfrm>
            <a:off x="1231469" y="3171819"/>
            <a:ext cx="2328954" cy="957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389457">
              <a:buSzPts val="1000"/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</a:t>
            </a:r>
          </a:p>
          <a:p>
            <a:pPr marL="609585" indent="-389457">
              <a:buSzPts val="1000"/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 정보</a:t>
            </a:r>
          </a:p>
          <a:p>
            <a:pPr marL="609585" indent="-389457">
              <a:buSzPts val="1000"/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 정보</a:t>
            </a:r>
          </a:p>
        </p:txBody>
      </p:sp>
      <p:sp>
        <p:nvSpPr>
          <p:cNvPr id="43" name="Google Shape;156;p17">
            <a:extLst>
              <a:ext uri="{FF2B5EF4-FFF2-40B4-BE49-F238E27FC236}">
                <a16:creationId xmlns:a16="http://schemas.microsoft.com/office/drawing/2014/main" id="{483A5470-7A8D-5D0A-D095-99E4029890D1}"/>
              </a:ext>
            </a:extLst>
          </p:cNvPr>
          <p:cNvSpPr/>
          <p:nvPr/>
        </p:nvSpPr>
        <p:spPr>
          <a:xfrm>
            <a:off x="1231469" y="4449521"/>
            <a:ext cx="2328954" cy="334000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생성 데이터</a:t>
            </a:r>
          </a:p>
        </p:txBody>
      </p:sp>
      <p:sp>
        <p:nvSpPr>
          <p:cNvPr id="44" name="Google Shape;156;p17">
            <a:extLst>
              <a:ext uri="{FF2B5EF4-FFF2-40B4-BE49-F238E27FC236}">
                <a16:creationId xmlns:a16="http://schemas.microsoft.com/office/drawing/2014/main" id="{9C5CE7A9-7378-4173-C7AD-86DF79B30BA9}"/>
              </a:ext>
            </a:extLst>
          </p:cNvPr>
          <p:cNvSpPr/>
          <p:nvPr/>
        </p:nvSpPr>
        <p:spPr>
          <a:xfrm>
            <a:off x="1231469" y="4792097"/>
            <a:ext cx="2328954" cy="957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389457">
              <a:buSzPts val="1000"/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제품별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대표 키워드</a:t>
            </a:r>
          </a:p>
          <a:p>
            <a:pPr marL="609585" indent="-389457">
              <a:buSzPts val="1000"/>
              <a:buFont typeface="Wingdings" panose="05000000000000000000" pitchFamily="2" charset="2"/>
              <a:buChar char="§"/>
            </a:pP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속성별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빈도수</a:t>
            </a:r>
          </a:p>
        </p:txBody>
      </p:sp>
      <p:cxnSp>
        <p:nvCxnSpPr>
          <p:cNvPr id="68" name="Google Shape;453;p31">
            <a:extLst>
              <a:ext uri="{FF2B5EF4-FFF2-40B4-BE49-F238E27FC236}">
                <a16:creationId xmlns:a16="http://schemas.microsoft.com/office/drawing/2014/main" id="{5DF21141-B4CF-2573-5B02-66A87728DC20}"/>
              </a:ext>
            </a:extLst>
          </p:cNvPr>
          <p:cNvCxnSpPr>
            <a:cxnSpLocks/>
            <a:stCxn id="33" idx="3"/>
            <a:endCxn id="30" idx="1"/>
          </p:cNvCxnSpPr>
          <p:nvPr/>
        </p:nvCxnSpPr>
        <p:spPr>
          <a:xfrm>
            <a:off x="6929766" y="4229788"/>
            <a:ext cx="1725201" cy="1088355"/>
          </a:xfrm>
          <a:prstGeom prst="straightConnector1">
            <a:avLst/>
          </a:prstGeom>
          <a:noFill/>
          <a:ln w="28575" cap="flat" cmpd="sng">
            <a:solidFill>
              <a:srgbClr val="8181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AF7034-20B8-4BE5-D06D-4A35C552A45E}"/>
              </a:ext>
            </a:extLst>
          </p:cNvPr>
          <p:cNvSpPr txBox="1"/>
          <p:nvPr/>
        </p:nvSpPr>
        <p:spPr>
          <a:xfrm>
            <a:off x="9179442" y="2952495"/>
            <a:ext cx="1683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리뷰데이터 기반 제품 속성 분류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8723F-55D2-EC43-8E1A-BDEBB73FE039}"/>
              </a:ext>
            </a:extLst>
          </p:cNvPr>
          <p:cNvSpPr txBox="1"/>
          <p:nvPr/>
        </p:nvSpPr>
        <p:spPr>
          <a:xfrm>
            <a:off x="8835900" y="2820137"/>
            <a:ext cx="4635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" sz="4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899C26-957E-4025-E088-008D859E28FD}"/>
              </a:ext>
            </a:extLst>
          </p:cNvPr>
          <p:cNvSpPr txBox="1"/>
          <p:nvPr/>
        </p:nvSpPr>
        <p:spPr>
          <a:xfrm>
            <a:off x="9179442" y="4002512"/>
            <a:ext cx="1683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관심사 기반</a:t>
            </a:r>
            <a:endParaRPr lang="en-US" altLang="ko-KR" sz="14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추천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6E6B49-54AB-2CCB-4A0A-5C7254115D84}"/>
              </a:ext>
            </a:extLst>
          </p:cNvPr>
          <p:cNvSpPr txBox="1"/>
          <p:nvPr/>
        </p:nvSpPr>
        <p:spPr>
          <a:xfrm>
            <a:off x="8835900" y="3870154"/>
            <a:ext cx="463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</a:rPr>
              <a:t>B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330B8C-4B1C-AE01-F840-1F65518EC3F2}"/>
              </a:ext>
            </a:extLst>
          </p:cNvPr>
          <p:cNvSpPr txBox="1"/>
          <p:nvPr/>
        </p:nvSpPr>
        <p:spPr>
          <a:xfrm>
            <a:off x="9179442" y="5075659"/>
            <a:ext cx="1683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이력 기반</a:t>
            </a:r>
            <a:endParaRPr lang="en-US" altLang="ko-KR" sz="14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추천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261173-32EB-A662-5CAF-D667F00B8761}"/>
              </a:ext>
            </a:extLst>
          </p:cNvPr>
          <p:cNvSpPr txBox="1"/>
          <p:nvPr/>
        </p:nvSpPr>
        <p:spPr>
          <a:xfrm>
            <a:off x="8835900" y="4943301"/>
            <a:ext cx="4635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" sz="4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21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13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0847679-020F-6549-1A2D-7D48B04DEF54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33298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설계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Google Shape;423;p30">
            <a:extLst>
              <a:ext uri="{FF2B5EF4-FFF2-40B4-BE49-F238E27FC236}">
                <a16:creationId xmlns:a16="http://schemas.microsoft.com/office/drawing/2014/main" id="{B1721586-C54A-121E-9394-E845A4159E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295" y="4754056"/>
            <a:ext cx="1552965" cy="15529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4;p30">
            <a:extLst>
              <a:ext uri="{FF2B5EF4-FFF2-40B4-BE49-F238E27FC236}">
                <a16:creationId xmlns:a16="http://schemas.microsoft.com/office/drawing/2014/main" id="{33823B46-5477-047F-B9EC-233209F23B70}"/>
              </a:ext>
            </a:extLst>
          </p:cNvPr>
          <p:cNvSpPr/>
          <p:nvPr/>
        </p:nvSpPr>
        <p:spPr>
          <a:xfrm>
            <a:off x="2104600" y="1655920"/>
            <a:ext cx="7982800" cy="1968000"/>
          </a:xfrm>
          <a:prstGeom prst="downArrowCallout">
            <a:avLst>
              <a:gd name="adj1" fmla="val 22088"/>
              <a:gd name="adj2" fmla="val 24350"/>
              <a:gd name="adj3" fmla="val 25000"/>
              <a:gd name="adj4" fmla="val 64977"/>
            </a:avLst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사례 기반 비즈니스 개선방안을 기준으로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2400" b="1" u="sng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맞춤형 추천 서비스를 제공하기 위한 서비스 설계</a:t>
            </a:r>
            <a:endParaRPr sz="2400" b="1" u="sng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425;p30">
            <a:extLst>
              <a:ext uri="{FF2B5EF4-FFF2-40B4-BE49-F238E27FC236}">
                <a16:creationId xmlns:a16="http://schemas.microsoft.com/office/drawing/2014/main" id="{207F9F9C-6459-3895-E0B9-18ECBC50C85A}"/>
              </a:ext>
            </a:extLst>
          </p:cNvPr>
          <p:cNvSpPr txBox="1"/>
          <p:nvPr/>
        </p:nvSpPr>
        <p:spPr>
          <a:xfrm>
            <a:off x="830160" y="3855720"/>
            <a:ext cx="2620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86262" algn="ctr">
              <a:buSzPts val="1400"/>
            </a:pPr>
            <a:r>
              <a:rPr lang="en-US" altLang="ko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A) </a:t>
            </a:r>
            <a:r>
              <a:rPr lang="ko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리뷰데이터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 제품 속성 분류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426;p30">
            <a:extLst>
              <a:ext uri="{FF2B5EF4-FFF2-40B4-BE49-F238E27FC236}">
                <a16:creationId xmlns:a16="http://schemas.microsoft.com/office/drawing/2014/main" id="{136E600F-A38D-9749-9161-DB5CBC549351}"/>
              </a:ext>
            </a:extLst>
          </p:cNvPr>
          <p:cNvSpPr txBox="1"/>
          <p:nvPr/>
        </p:nvSpPr>
        <p:spPr>
          <a:xfrm>
            <a:off x="4267570" y="3855720"/>
            <a:ext cx="367399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B) </a:t>
            </a:r>
            <a:r>
              <a:rPr lang="ko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관심사 데이터 기반 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 추천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427;p30">
            <a:extLst>
              <a:ext uri="{FF2B5EF4-FFF2-40B4-BE49-F238E27FC236}">
                <a16:creationId xmlns:a16="http://schemas.microsoft.com/office/drawing/2014/main" id="{4A8F7D23-E6EA-BDBE-2D8F-3B0D1EE889A9}"/>
              </a:ext>
            </a:extLst>
          </p:cNvPr>
          <p:cNvSpPr txBox="1"/>
          <p:nvPr/>
        </p:nvSpPr>
        <p:spPr>
          <a:xfrm>
            <a:off x="8466578" y="3776787"/>
            <a:ext cx="23324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C)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구매 이력 기반 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상품추천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Google Shape;430;p30">
            <a:extLst>
              <a:ext uri="{FF2B5EF4-FFF2-40B4-BE49-F238E27FC236}">
                <a16:creationId xmlns:a16="http://schemas.microsoft.com/office/drawing/2014/main" id="{A636C310-F335-AA03-219A-C38D4335DE1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477" y="4754054"/>
            <a:ext cx="2425367" cy="143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31;p30">
            <a:extLst>
              <a:ext uri="{FF2B5EF4-FFF2-40B4-BE49-F238E27FC236}">
                <a16:creationId xmlns:a16="http://schemas.microsoft.com/office/drawing/2014/main" id="{74A59777-B39C-64BC-FDED-196EBE717AC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7986" y="4873854"/>
            <a:ext cx="1433167" cy="14331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FC1D6F-520F-D7C9-2E97-7C0B3726B4BC}"/>
              </a:ext>
            </a:extLst>
          </p:cNvPr>
          <p:cNvSpPr/>
          <p:nvPr/>
        </p:nvSpPr>
        <p:spPr>
          <a:xfrm>
            <a:off x="830161" y="3855720"/>
            <a:ext cx="2751240" cy="256014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22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0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6085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-KR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설계</a:t>
            </a:r>
          </a:p>
        </p:txBody>
      </p:sp>
      <p:sp>
        <p:nvSpPr>
          <p:cNvPr id="10" name="Google Shape;466;p32">
            <a:extLst>
              <a:ext uri="{FF2B5EF4-FFF2-40B4-BE49-F238E27FC236}">
                <a16:creationId xmlns:a16="http://schemas.microsoft.com/office/drawing/2014/main" id="{59608AB7-0774-9798-4815-84BCA554D9A4}"/>
              </a:ext>
            </a:extLst>
          </p:cNvPr>
          <p:cNvSpPr txBox="1">
            <a:spLocks/>
          </p:cNvSpPr>
          <p:nvPr/>
        </p:nvSpPr>
        <p:spPr>
          <a:xfrm>
            <a:off x="415600" y="1958527"/>
            <a:ext cx="895600" cy="42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91"/>
            </a:pPr>
            <a:r>
              <a:rPr lang="en-US" altLang="ko" sz="1597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phase</a:t>
            </a:r>
            <a:endParaRPr lang="en-US" sz="159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467;p32">
            <a:extLst>
              <a:ext uri="{FF2B5EF4-FFF2-40B4-BE49-F238E27FC236}">
                <a16:creationId xmlns:a16="http://schemas.microsoft.com/office/drawing/2014/main" id="{A21BC297-B306-B2F9-5DE5-381D1C647613}"/>
              </a:ext>
            </a:extLst>
          </p:cNvPr>
          <p:cNvSpPr txBox="1">
            <a:spLocks/>
          </p:cNvSpPr>
          <p:nvPr/>
        </p:nvSpPr>
        <p:spPr>
          <a:xfrm>
            <a:off x="342300" y="3101760"/>
            <a:ext cx="968900" cy="42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91"/>
            </a:pPr>
            <a:r>
              <a:rPr lang="en-US" altLang="ko" sz="1597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en-US" sz="159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460;p32">
            <a:extLst>
              <a:ext uri="{FF2B5EF4-FFF2-40B4-BE49-F238E27FC236}">
                <a16:creationId xmlns:a16="http://schemas.microsoft.com/office/drawing/2014/main" id="{ACAB4971-B994-A959-ACA4-14B5A182505F}"/>
              </a:ext>
            </a:extLst>
          </p:cNvPr>
          <p:cNvSpPr/>
          <p:nvPr/>
        </p:nvSpPr>
        <p:spPr>
          <a:xfrm>
            <a:off x="3820383" y="3098226"/>
            <a:ext cx="2103200" cy="69333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Mecab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활용한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형태소 분리</a:t>
            </a:r>
            <a:endParaRPr sz="9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461;p32">
            <a:extLst>
              <a:ext uri="{FF2B5EF4-FFF2-40B4-BE49-F238E27FC236}">
                <a16:creationId xmlns:a16="http://schemas.microsoft.com/office/drawing/2014/main" id="{43B2BCAC-4BC6-88DE-1362-EB506A6F4F2C}"/>
              </a:ext>
            </a:extLst>
          </p:cNvPr>
          <p:cNvSpPr/>
          <p:nvPr/>
        </p:nvSpPr>
        <p:spPr>
          <a:xfrm>
            <a:off x="6394113" y="1968392"/>
            <a:ext cx="2103200" cy="750457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</a:t>
            </a: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462;p32">
            <a:extLst>
              <a:ext uri="{FF2B5EF4-FFF2-40B4-BE49-F238E27FC236}">
                <a16:creationId xmlns:a16="http://schemas.microsoft.com/office/drawing/2014/main" id="{9D14377D-355F-6077-1F03-C3A87AC794DB}"/>
              </a:ext>
            </a:extLst>
          </p:cNvPr>
          <p:cNvSpPr/>
          <p:nvPr/>
        </p:nvSpPr>
        <p:spPr>
          <a:xfrm>
            <a:off x="9040513" y="1968392"/>
            <a:ext cx="2103200" cy="750457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PCA </a:t>
            </a:r>
            <a:r>
              <a:rPr lang="ko" altLang="en-US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</a:t>
            </a: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463;p32">
            <a:extLst>
              <a:ext uri="{FF2B5EF4-FFF2-40B4-BE49-F238E27FC236}">
                <a16:creationId xmlns:a16="http://schemas.microsoft.com/office/drawing/2014/main" id="{891EDA10-BB60-61DE-E8E1-0FE29F87889E}"/>
              </a:ext>
            </a:extLst>
          </p:cNvPr>
          <p:cNvSpPr/>
          <p:nvPr/>
        </p:nvSpPr>
        <p:spPr>
          <a:xfrm>
            <a:off x="3820380" y="1968392"/>
            <a:ext cx="2103200" cy="750457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464;p32">
            <a:extLst>
              <a:ext uri="{FF2B5EF4-FFF2-40B4-BE49-F238E27FC236}">
                <a16:creationId xmlns:a16="http://schemas.microsoft.com/office/drawing/2014/main" id="{10DD571A-8EBF-9489-263D-F3DA3D7386AD}"/>
              </a:ext>
            </a:extLst>
          </p:cNvPr>
          <p:cNvSpPr/>
          <p:nvPr/>
        </p:nvSpPr>
        <p:spPr>
          <a:xfrm>
            <a:off x="1214183" y="1958526"/>
            <a:ext cx="2103200" cy="750457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Google Shape;468;p32">
            <a:extLst>
              <a:ext uri="{FF2B5EF4-FFF2-40B4-BE49-F238E27FC236}">
                <a16:creationId xmlns:a16="http://schemas.microsoft.com/office/drawing/2014/main" id="{437D0285-B7BA-487A-593E-1D56A281695C}"/>
              </a:ext>
            </a:extLst>
          </p:cNvPr>
          <p:cNvSpPr/>
          <p:nvPr/>
        </p:nvSpPr>
        <p:spPr>
          <a:xfrm>
            <a:off x="1214183" y="3098226"/>
            <a:ext cx="2103200" cy="69333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 대상 선정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더마코스메틱 제품 리뷰</a:t>
            </a:r>
            <a:r>
              <a:rPr lang="en-US" altLang="ko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</a:t>
            </a:r>
            <a:r>
              <a:rPr lang="en-US" altLang="ko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" altLang="en-US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오프</a:t>
            </a:r>
            <a:r>
              <a:rPr lang="en-US" altLang="ko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sz="9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471;p32">
            <a:extLst>
              <a:ext uri="{FF2B5EF4-FFF2-40B4-BE49-F238E27FC236}">
                <a16:creationId xmlns:a16="http://schemas.microsoft.com/office/drawing/2014/main" id="{5F55513F-3F08-028B-8519-C22165A28F16}"/>
              </a:ext>
            </a:extLst>
          </p:cNvPr>
          <p:cNvSpPr/>
          <p:nvPr/>
        </p:nvSpPr>
        <p:spPr>
          <a:xfrm>
            <a:off x="1214183" y="4017726"/>
            <a:ext cx="2103200" cy="82415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 정규화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특수문자</a:t>
            </a:r>
            <a:r>
              <a:rPr lang="en-US" altLang="ko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" altLang="en-US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영어 제거</a:t>
            </a:r>
            <a:r>
              <a:rPr lang="en-US" altLang="ko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sz="9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Google Shape;472;p32">
            <a:extLst>
              <a:ext uri="{FF2B5EF4-FFF2-40B4-BE49-F238E27FC236}">
                <a16:creationId xmlns:a16="http://schemas.microsoft.com/office/drawing/2014/main" id="{6D84E4F5-86BB-2859-A628-B09AD164C53F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2265783" y="3791559"/>
            <a:ext cx="0" cy="2261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473;p32">
            <a:extLst>
              <a:ext uri="{FF2B5EF4-FFF2-40B4-BE49-F238E27FC236}">
                <a16:creationId xmlns:a16="http://schemas.microsoft.com/office/drawing/2014/main" id="{D038CA5E-70A8-A9CC-D2FE-8F5B5D22969A}"/>
              </a:ext>
            </a:extLst>
          </p:cNvPr>
          <p:cNvCxnSpPr>
            <a:stCxn id="13" idx="3"/>
            <a:endCxn id="5" idx="1"/>
          </p:cNvCxnSpPr>
          <p:nvPr/>
        </p:nvCxnSpPr>
        <p:spPr>
          <a:xfrm flipV="1">
            <a:off x="3317383" y="3444893"/>
            <a:ext cx="503000" cy="9849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474;p32">
            <a:extLst>
              <a:ext uri="{FF2B5EF4-FFF2-40B4-BE49-F238E27FC236}">
                <a16:creationId xmlns:a16="http://schemas.microsoft.com/office/drawing/2014/main" id="{0EED4EF7-AC9C-DE76-CCCF-BBA431CECDBF}"/>
              </a:ext>
            </a:extLst>
          </p:cNvPr>
          <p:cNvSpPr/>
          <p:nvPr/>
        </p:nvSpPr>
        <p:spPr>
          <a:xfrm>
            <a:off x="3820380" y="5759228"/>
            <a:ext cx="2103200" cy="37371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1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유사 </a:t>
            </a:r>
            <a:r>
              <a:rPr lang="ko" altLang="en-US" sz="115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단어</a:t>
            </a:r>
            <a:r>
              <a:rPr lang="ko-KR" altLang="en-US" sz="115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sz="115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sz="115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통합 </a:t>
            </a:r>
            <a:r>
              <a:rPr lang="ko" altLang="en-US" sz="11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단어로 대체</a:t>
            </a:r>
            <a:endParaRPr sz="11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Google Shape;475;p32">
            <a:extLst>
              <a:ext uri="{FF2B5EF4-FFF2-40B4-BE49-F238E27FC236}">
                <a16:creationId xmlns:a16="http://schemas.microsoft.com/office/drawing/2014/main" id="{1ED3497E-CE98-8672-AFDC-3A34BE9FF5F4}"/>
              </a:ext>
            </a:extLst>
          </p:cNvPr>
          <p:cNvSpPr/>
          <p:nvPr/>
        </p:nvSpPr>
        <p:spPr>
          <a:xfrm>
            <a:off x="9040516" y="4523052"/>
            <a:ext cx="2103200" cy="45873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토픽 별 특징 추출 </a:t>
            </a:r>
            <a:endParaRPr sz="9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Google Shape;476;p32">
            <a:extLst>
              <a:ext uri="{FF2B5EF4-FFF2-40B4-BE49-F238E27FC236}">
                <a16:creationId xmlns:a16="http://schemas.microsoft.com/office/drawing/2014/main" id="{C64EA224-282B-F8BA-59CA-FEBFDF959255}"/>
              </a:ext>
            </a:extLst>
          </p:cNvPr>
          <p:cNvSpPr/>
          <p:nvPr/>
        </p:nvSpPr>
        <p:spPr>
          <a:xfrm>
            <a:off x="3820383" y="3923139"/>
            <a:ext cx="2103200" cy="45873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일반 명사 추출</a:t>
            </a:r>
            <a:endParaRPr sz="9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Google Shape;477;p32">
            <a:extLst>
              <a:ext uri="{FF2B5EF4-FFF2-40B4-BE49-F238E27FC236}">
                <a16:creationId xmlns:a16="http://schemas.microsoft.com/office/drawing/2014/main" id="{C987B067-4EE0-75E3-1084-C3B5B4C72330}"/>
              </a:ext>
            </a:extLst>
          </p:cNvPr>
          <p:cNvSpPr/>
          <p:nvPr/>
        </p:nvSpPr>
        <p:spPr>
          <a:xfrm>
            <a:off x="3820383" y="4521495"/>
            <a:ext cx="2103200" cy="45873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유사 단어 목록 정리</a:t>
            </a:r>
            <a:endParaRPr sz="9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478;p32">
            <a:extLst>
              <a:ext uri="{FF2B5EF4-FFF2-40B4-BE49-F238E27FC236}">
                <a16:creationId xmlns:a16="http://schemas.microsoft.com/office/drawing/2014/main" id="{017DB5C6-1AB1-832D-BCC3-0D68CF0BE4E1}"/>
              </a:ext>
            </a:extLst>
          </p:cNvPr>
          <p:cNvSpPr/>
          <p:nvPr/>
        </p:nvSpPr>
        <p:spPr>
          <a:xfrm>
            <a:off x="3820383" y="5119851"/>
            <a:ext cx="2103200" cy="499755"/>
          </a:xfrm>
          <a:prstGeom prst="rect">
            <a:avLst/>
          </a:prstGeom>
          <a:solidFill>
            <a:srgbClr val="F6F6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Tkinter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 통합 사전 제작</a:t>
            </a:r>
            <a:endParaRPr sz="9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Google Shape;479;p32">
            <a:extLst>
              <a:ext uri="{FF2B5EF4-FFF2-40B4-BE49-F238E27FC236}">
                <a16:creationId xmlns:a16="http://schemas.microsoft.com/office/drawing/2014/main" id="{E26FF683-84A3-F60B-4038-E83071A8971A}"/>
              </a:ext>
            </a:extLst>
          </p:cNvPr>
          <p:cNvSpPr txBox="1"/>
          <p:nvPr/>
        </p:nvSpPr>
        <p:spPr>
          <a:xfrm>
            <a:off x="3820549" y="1988327"/>
            <a:ext cx="2103200" cy="65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단어 </a:t>
            </a: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</a:t>
            </a:r>
            <a:r>
              <a:rPr lang="ko" altLang="en-US" sz="1333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 </a:t>
            </a:r>
            <a:r>
              <a:rPr lang="ko-KR" altLang="en-US" sz="1333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</a:t>
            </a:r>
            <a:r>
              <a:rPr lang="ko" altLang="en-US" sz="1333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Google Shape;480;p32">
            <a:extLst>
              <a:ext uri="{FF2B5EF4-FFF2-40B4-BE49-F238E27FC236}">
                <a16:creationId xmlns:a16="http://schemas.microsoft.com/office/drawing/2014/main" id="{2C47527D-55D3-C94E-19A8-B153F247BD28}"/>
              </a:ext>
            </a:extLst>
          </p:cNvPr>
          <p:cNvCxnSpPr>
            <a:stCxn id="5" idx="2"/>
            <a:endCxn id="26" idx="0"/>
          </p:cNvCxnSpPr>
          <p:nvPr/>
        </p:nvCxnSpPr>
        <p:spPr>
          <a:xfrm>
            <a:off x="4871983" y="3791559"/>
            <a:ext cx="0" cy="1315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" name="Google Shape;481;p32">
            <a:extLst>
              <a:ext uri="{FF2B5EF4-FFF2-40B4-BE49-F238E27FC236}">
                <a16:creationId xmlns:a16="http://schemas.microsoft.com/office/drawing/2014/main" id="{B3E656AE-9BCC-4E93-88AC-B30E505027D3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4871983" y="4381873"/>
            <a:ext cx="0" cy="1396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Google Shape;482;p32">
            <a:extLst>
              <a:ext uri="{FF2B5EF4-FFF2-40B4-BE49-F238E27FC236}">
                <a16:creationId xmlns:a16="http://schemas.microsoft.com/office/drawing/2014/main" id="{783AA15C-A682-A9B3-6B9F-E56D89290141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4871983" y="4980229"/>
            <a:ext cx="0" cy="1396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" name="Google Shape;483;p32">
            <a:extLst>
              <a:ext uri="{FF2B5EF4-FFF2-40B4-BE49-F238E27FC236}">
                <a16:creationId xmlns:a16="http://schemas.microsoft.com/office/drawing/2014/main" id="{D0306C3C-19E0-DBE0-8D76-F8F87DA9BE3C}"/>
              </a:ext>
            </a:extLst>
          </p:cNvPr>
          <p:cNvCxnSpPr>
            <a:cxnSpLocks/>
            <a:stCxn id="24" idx="3"/>
            <a:endCxn id="47" idx="1"/>
          </p:cNvCxnSpPr>
          <p:nvPr/>
        </p:nvCxnSpPr>
        <p:spPr>
          <a:xfrm flipV="1">
            <a:off x="5923580" y="3382556"/>
            <a:ext cx="470536" cy="256352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" name="Google Shape;484;p32">
            <a:extLst>
              <a:ext uri="{FF2B5EF4-FFF2-40B4-BE49-F238E27FC236}">
                <a16:creationId xmlns:a16="http://schemas.microsoft.com/office/drawing/2014/main" id="{7D8B1551-6891-2A45-FEE5-5D229DFF9A7D}"/>
              </a:ext>
            </a:extLst>
          </p:cNvPr>
          <p:cNvSpPr/>
          <p:nvPr/>
        </p:nvSpPr>
        <p:spPr>
          <a:xfrm>
            <a:off x="6394116" y="3096501"/>
            <a:ext cx="2103200" cy="57210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N-gram 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언어 모델 기반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말뭉치 만들기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Google Shape;485;p32">
            <a:extLst>
              <a:ext uri="{FF2B5EF4-FFF2-40B4-BE49-F238E27FC236}">
                <a16:creationId xmlns:a16="http://schemas.microsoft.com/office/drawing/2014/main" id="{85965EC1-7036-E08A-261D-FF9319F70049}"/>
              </a:ext>
            </a:extLst>
          </p:cNvPr>
          <p:cNvSpPr/>
          <p:nvPr/>
        </p:nvSpPr>
        <p:spPr>
          <a:xfrm>
            <a:off x="6394116" y="3885827"/>
            <a:ext cx="2103200" cy="57210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Coherence Model 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적절한 토픽수 결정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Google Shape;486;p32">
            <a:extLst>
              <a:ext uri="{FF2B5EF4-FFF2-40B4-BE49-F238E27FC236}">
                <a16:creationId xmlns:a16="http://schemas.microsoft.com/office/drawing/2014/main" id="{55387887-440A-7FEF-A49C-12A720D009F8}"/>
              </a:ext>
            </a:extLst>
          </p:cNvPr>
          <p:cNvSpPr/>
          <p:nvPr/>
        </p:nvSpPr>
        <p:spPr>
          <a:xfrm>
            <a:off x="6394116" y="4675153"/>
            <a:ext cx="2103200" cy="693333"/>
          </a:xfrm>
          <a:prstGeom prst="rect">
            <a:avLst/>
          </a:prstGeom>
          <a:solidFill>
            <a:srgbClr val="F6F6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 모델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93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BERT</a:t>
            </a:r>
            <a:endParaRPr sz="93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93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" sz="933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Gensim</a:t>
            </a:r>
            <a:r>
              <a:rPr lang="en-US" altLang="ko" sz="93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sz="93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 </a:t>
            </a:r>
            <a:r>
              <a:rPr lang="en-US" altLang="ko" sz="93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LDA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1" name="Google Shape;488;p32">
            <a:extLst>
              <a:ext uri="{FF2B5EF4-FFF2-40B4-BE49-F238E27FC236}">
                <a16:creationId xmlns:a16="http://schemas.microsoft.com/office/drawing/2014/main" id="{1387AD38-3E73-77F8-927A-E409BAA8E1F8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7445716" y="3668610"/>
            <a:ext cx="0" cy="2172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489;p32">
            <a:extLst>
              <a:ext uri="{FF2B5EF4-FFF2-40B4-BE49-F238E27FC236}">
                <a16:creationId xmlns:a16="http://schemas.microsoft.com/office/drawing/2014/main" id="{078B8BF9-4F8C-4936-2130-C29C673D81B0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7445716" y="4457936"/>
            <a:ext cx="0" cy="2172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490;p32">
            <a:extLst>
              <a:ext uri="{FF2B5EF4-FFF2-40B4-BE49-F238E27FC236}">
                <a16:creationId xmlns:a16="http://schemas.microsoft.com/office/drawing/2014/main" id="{8D5B6FBE-FACD-28EA-8BC9-AFDFE7071668}"/>
              </a:ext>
            </a:extLst>
          </p:cNvPr>
          <p:cNvCxnSpPr>
            <a:stCxn id="49" idx="3"/>
            <a:endCxn id="56" idx="1"/>
          </p:cNvCxnSpPr>
          <p:nvPr/>
        </p:nvCxnSpPr>
        <p:spPr>
          <a:xfrm flipV="1">
            <a:off x="8497316" y="3360405"/>
            <a:ext cx="543200" cy="166141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" name="Google Shape;492;p32">
            <a:extLst>
              <a:ext uri="{FF2B5EF4-FFF2-40B4-BE49-F238E27FC236}">
                <a16:creationId xmlns:a16="http://schemas.microsoft.com/office/drawing/2014/main" id="{C6830491-9CDC-76F7-5D7E-A715CA3B94CA}"/>
              </a:ext>
            </a:extLst>
          </p:cNvPr>
          <p:cNvCxnSpPr>
            <a:cxnSpLocks/>
            <a:stCxn id="25" idx="2"/>
            <a:endCxn id="55" idx="0"/>
          </p:cNvCxnSpPr>
          <p:nvPr/>
        </p:nvCxnSpPr>
        <p:spPr>
          <a:xfrm>
            <a:off x="10092116" y="4981786"/>
            <a:ext cx="0" cy="21159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" name="Google Shape;493;p32">
            <a:extLst>
              <a:ext uri="{FF2B5EF4-FFF2-40B4-BE49-F238E27FC236}">
                <a16:creationId xmlns:a16="http://schemas.microsoft.com/office/drawing/2014/main" id="{8F86AE47-369A-5869-6A95-622DD5D47009}"/>
              </a:ext>
            </a:extLst>
          </p:cNvPr>
          <p:cNvSpPr/>
          <p:nvPr/>
        </p:nvSpPr>
        <p:spPr>
          <a:xfrm>
            <a:off x="9040516" y="5193380"/>
            <a:ext cx="2103200" cy="671530"/>
          </a:xfrm>
          <a:prstGeom prst="rect">
            <a:avLst/>
          </a:prstGeom>
          <a:solidFill>
            <a:srgbClr val="F6F6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분류된 제품 속성 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네이밍 및 시각화</a:t>
            </a:r>
            <a:endParaRPr sz="9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Google Shape;491;p32">
            <a:extLst>
              <a:ext uri="{FF2B5EF4-FFF2-40B4-BE49-F238E27FC236}">
                <a16:creationId xmlns:a16="http://schemas.microsoft.com/office/drawing/2014/main" id="{76BECE7E-37DA-9A0D-A7DB-072F929C88E9}"/>
              </a:ext>
            </a:extLst>
          </p:cNvPr>
          <p:cNvSpPr/>
          <p:nvPr/>
        </p:nvSpPr>
        <p:spPr>
          <a:xfrm>
            <a:off x="9040516" y="3115776"/>
            <a:ext cx="2103200" cy="48925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PCA 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주성분 분석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</a:t>
            </a:r>
            <a:r>
              <a:rPr lang="en-US" altLang="ko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토픽</a:t>
            </a:r>
            <a:r>
              <a:rPr lang="en-US" altLang="ko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" altLang="en-US" sz="9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분류 유효성 확인</a:t>
            </a:r>
            <a:endParaRPr sz="9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Google Shape;494;p32">
            <a:extLst>
              <a:ext uri="{FF2B5EF4-FFF2-40B4-BE49-F238E27FC236}">
                <a16:creationId xmlns:a16="http://schemas.microsoft.com/office/drawing/2014/main" id="{15748904-5D24-6687-5DCD-EAC76BB08558}"/>
              </a:ext>
            </a:extLst>
          </p:cNvPr>
          <p:cNvSpPr/>
          <p:nvPr/>
        </p:nvSpPr>
        <p:spPr>
          <a:xfrm>
            <a:off x="9040516" y="3852725"/>
            <a:ext cx="2103200" cy="458734"/>
          </a:xfrm>
          <a:prstGeom prst="rect">
            <a:avLst/>
          </a:prstGeom>
          <a:solidFill>
            <a:srgbClr val="F6F6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산점도를 통해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분포 현황 확인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8" name="Google Shape;495;p32">
            <a:extLst>
              <a:ext uri="{FF2B5EF4-FFF2-40B4-BE49-F238E27FC236}">
                <a16:creationId xmlns:a16="http://schemas.microsoft.com/office/drawing/2014/main" id="{B40B93E1-B3AB-E172-024F-854EACA872EF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>
            <a:off x="10092116" y="3605034"/>
            <a:ext cx="0" cy="247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Google Shape;496;p32">
            <a:extLst>
              <a:ext uri="{FF2B5EF4-FFF2-40B4-BE49-F238E27FC236}">
                <a16:creationId xmlns:a16="http://schemas.microsoft.com/office/drawing/2014/main" id="{2ACE2CD0-D848-40A7-229C-629C267B755D}"/>
              </a:ext>
            </a:extLst>
          </p:cNvPr>
          <p:cNvCxnSpPr>
            <a:cxnSpLocks/>
            <a:stCxn id="57" idx="2"/>
            <a:endCxn id="25" idx="0"/>
          </p:cNvCxnSpPr>
          <p:nvPr/>
        </p:nvCxnSpPr>
        <p:spPr>
          <a:xfrm>
            <a:off x="10092116" y="4311459"/>
            <a:ext cx="0" cy="2115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482;p32">
            <a:extLst>
              <a:ext uri="{FF2B5EF4-FFF2-40B4-BE49-F238E27FC236}">
                <a16:creationId xmlns:a16="http://schemas.microsoft.com/office/drawing/2014/main" id="{04319C10-7579-585B-6196-498AEE3DA37D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 flipH="1">
            <a:off x="4871980" y="5619606"/>
            <a:ext cx="3" cy="1396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Google Shape;74;p15">
            <a:extLst>
              <a:ext uri="{FF2B5EF4-FFF2-40B4-BE49-F238E27FC236}">
                <a16:creationId xmlns:a16="http://schemas.microsoft.com/office/drawing/2014/main" id="{EAD27479-6C8A-4F61-6778-F7115B3F4D39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(</a:t>
            </a:r>
            <a:r>
              <a:rPr lang="ko-KR" altLang="en-US" sz="1600" b="1" dirty="0" err="1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리뷰데이터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</a:t>
            </a:r>
            <a:r>
              <a:rPr lang="ko-KR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분류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F9D0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23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17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6085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 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Google Shape;504;p33">
            <a:extLst>
              <a:ext uri="{FF2B5EF4-FFF2-40B4-BE49-F238E27FC236}">
                <a16:creationId xmlns:a16="http://schemas.microsoft.com/office/drawing/2014/main" id="{07E5E991-04CF-796A-88C1-91AD8C3AAD02}"/>
              </a:ext>
            </a:extLst>
          </p:cNvPr>
          <p:cNvSpPr/>
          <p:nvPr/>
        </p:nvSpPr>
        <p:spPr>
          <a:xfrm>
            <a:off x="4645900" y="2905400"/>
            <a:ext cx="2664000" cy="282400"/>
          </a:xfrm>
          <a:prstGeom prst="rect">
            <a:avLst/>
          </a:prstGeom>
          <a:solidFill>
            <a:srgbClr val="ADD64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0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</a:t>
            </a:r>
            <a:r>
              <a:rPr lang="en-US" altLang="ko" sz="10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</a:t>
            </a:r>
            <a:r>
              <a:rPr lang="ko" altLang="en-US" sz="10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 텍스트 정규화</a:t>
            </a:r>
            <a:endParaRPr sz="1067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Google Shape;505;p33">
            <a:extLst>
              <a:ext uri="{FF2B5EF4-FFF2-40B4-BE49-F238E27FC236}">
                <a16:creationId xmlns:a16="http://schemas.microsoft.com/office/drawing/2014/main" id="{F3263DD7-1E4F-58A1-747F-8A9A91DBAE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900" y="3187832"/>
            <a:ext cx="2663933" cy="87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506;p33">
            <a:extLst>
              <a:ext uri="{FF2B5EF4-FFF2-40B4-BE49-F238E27FC236}">
                <a16:creationId xmlns:a16="http://schemas.microsoft.com/office/drawing/2014/main" id="{00E140B5-C684-88BA-30D5-C378424D7881}"/>
              </a:ext>
            </a:extLst>
          </p:cNvPr>
          <p:cNvGrpSpPr/>
          <p:nvPr/>
        </p:nvGrpSpPr>
        <p:grpSpPr>
          <a:xfrm>
            <a:off x="7815214" y="2266840"/>
            <a:ext cx="3908471" cy="2572907"/>
            <a:chOff x="5862130" y="1700100"/>
            <a:chExt cx="3567425" cy="2348400"/>
          </a:xfrm>
        </p:grpSpPr>
        <p:sp>
          <p:nvSpPr>
            <p:cNvPr id="17" name="Google Shape;507;p33">
              <a:extLst>
                <a:ext uri="{FF2B5EF4-FFF2-40B4-BE49-F238E27FC236}">
                  <a16:creationId xmlns:a16="http://schemas.microsoft.com/office/drawing/2014/main" id="{C6F72709-41F9-C59F-36F3-0DD15AFB252B}"/>
                </a:ext>
              </a:extLst>
            </p:cNvPr>
            <p:cNvSpPr/>
            <p:nvPr/>
          </p:nvSpPr>
          <p:spPr>
            <a:xfrm>
              <a:off x="5862130" y="1700100"/>
              <a:ext cx="3567300" cy="265200"/>
            </a:xfrm>
            <a:prstGeom prst="rect">
              <a:avLst/>
            </a:prstGeom>
            <a:solidFill>
              <a:srgbClr val="ADD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 리뷰 데이터 프레임</a:t>
              </a:r>
              <a:endParaRPr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8" name="Google Shape;508;p33">
              <a:extLst>
                <a:ext uri="{FF2B5EF4-FFF2-40B4-BE49-F238E27FC236}">
                  <a16:creationId xmlns:a16="http://schemas.microsoft.com/office/drawing/2014/main" id="{09A7BFAC-73E8-8834-5309-083066062DC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62130" y="1965292"/>
              <a:ext cx="3567425" cy="208320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509;p33">
            <a:extLst>
              <a:ext uri="{FF2B5EF4-FFF2-40B4-BE49-F238E27FC236}">
                <a16:creationId xmlns:a16="http://schemas.microsoft.com/office/drawing/2014/main" id="{A2618CA0-ABF9-E2F2-07DA-CBBFE326612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601" y="2561427"/>
            <a:ext cx="3833692" cy="227837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510;p33">
            <a:extLst>
              <a:ext uri="{FF2B5EF4-FFF2-40B4-BE49-F238E27FC236}">
                <a16:creationId xmlns:a16="http://schemas.microsoft.com/office/drawing/2014/main" id="{6E0D06D7-41C7-3CDE-655D-70C15B444B57}"/>
              </a:ext>
            </a:extLst>
          </p:cNvPr>
          <p:cNvSpPr/>
          <p:nvPr/>
        </p:nvSpPr>
        <p:spPr>
          <a:xfrm>
            <a:off x="7402509" y="3433684"/>
            <a:ext cx="320000" cy="23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DD64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Google Shape;511;p33">
            <a:extLst>
              <a:ext uri="{FF2B5EF4-FFF2-40B4-BE49-F238E27FC236}">
                <a16:creationId xmlns:a16="http://schemas.microsoft.com/office/drawing/2014/main" id="{68D5A79E-619E-9B9E-C6E5-FE9C81F612A8}"/>
              </a:ext>
            </a:extLst>
          </p:cNvPr>
          <p:cNvSpPr/>
          <p:nvPr/>
        </p:nvSpPr>
        <p:spPr>
          <a:xfrm>
            <a:off x="4287592" y="3433684"/>
            <a:ext cx="320000" cy="23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DD64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Google Shape;512;p33">
            <a:extLst>
              <a:ext uri="{FF2B5EF4-FFF2-40B4-BE49-F238E27FC236}">
                <a16:creationId xmlns:a16="http://schemas.microsoft.com/office/drawing/2014/main" id="{9B2F3BF9-28B4-2120-4E81-BCCEB76707F2}"/>
              </a:ext>
            </a:extLst>
          </p:cNvPr>
          <p:cNvSpPr/>
          <p:nvPr/>
        </p:nvSpPr>
        <p:spPr>
          <a:xfrm>
            <a:off x="415600" y="2266833"/>
            <a:ext cx="3833600" cy="290400"/>
          </a:xfrm>
          <a:prstGeom prst="rect">
            <a:avLst/>
          </a:prstGeom>
          <a:solidFill>
            <a:srgbClr val="ADD64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 전 리뷰데이터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Google Shape;513;p33">
            <a:extLst>
              <a:ext uri="{FF2B5EF4-FFF2-40B4-BE49-F238E27FC236}">
                <a16:creationId xmlns:a16="http://schemas.microsoft.com/office/drawing/2014/main" id="{4434DCEF-2B1E-18BA-D596-2733671A1011}"/>
              </a:ext>
            </a:extLst>
          </p:cNvPr>
          <p:cNvSpPr/>
          <p:nvPr/>
        </p:nvSpPr>
        <p:spPr>
          <a:xfrm>
            <a:off x="607300" y="2762767"/>
            <a:ext cx="266000" cy="735200"/>
          </a:xfrm>
          <a:prstGeom prst="rect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Google Shape;514;p33">
            <a:extLst>
              <a:ext uri="{FF2B5EF4-FFF2-40B4-BE49-F238E27FC236}">
                <a16:creationId xmlns:a16="http://schemas.microsoft.com/office/drawing/2014/main" id="{4C24C760-714A-5D33-CBE8-6D7D35345B49}"/>
              </a:ext>
            </a:extLst>
          </p:cNvPr>
          <p:cNvSpPr/>
          <p:nvPr/>
        </p:nvSpPr>
        <p:spPr>
          <a:xfrm>
            <a:off x="8059100" y="2762767"/>
            <a:ext cx="171600" cy="735200"/>
          </a:xfrm>
          <a:prstGeom prst="rect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Google Shape;515;p33">
            <a:extLst>
              <a:ext uri="{FF2B5EF4-FFF2-40B4-BE49-F238E27FC236}">
                <a16:creationId xmlns:a16="http://schemas.microsoft.com/office/drawing/2014/main" id="{F88A05CF-0A0C-D0E8-EC18-B4AB0DB86225}"/>
              </a:ext>
            </a:extLst>
          </p:cNvPr>
          <p:cNvSpPr txBox="1"/>
          <p:nvPr/>
        </p:nvSpPr>
        <p:spPr>
          <a:xfrm>
            <a:off x="4645900" y="4065033"/>
            <a:ext cx="26640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특수문자</a:t>
            </a:r>
            <a:r>
              <a:rPr lang="en-US" altLang="ko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" altLang="en-US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띄어쓰기</a:t>
            </a:r>
            <a:r>
              <a:rPr lang="en-US" altLang="ko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" altLang="en-US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영어 제거</a:t>
            </a:r>
            <a:endParaRPr sz="12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Google Shape;516;p33">
            <a:extLst>
              <a:ext uri="{FF2B5EF4-FFF2-40B4-BE49-F238E27FC236}">
                <a16:creationId xmlns:a16="http://schemas.microsoft.com/office/drawing/2014/main" id="{195B22C5-C636-A349-5EDB-9069B0FF2278}"/>
              </a:ext>
            </a:extLst>
          </p:cNvPr>
          <p:cNvSpPr/>
          <p:nvPr/>
        </p:nvSpPr>
        <p:spPr>
          <a:xfrm>
            <a:off x="1877467" y="2679000"/>
            <a:ext cx="544800" cy="603600"/>
          </a:xfrm>
          <a:prstGeom prst="rect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Google Shape;517;p33">
            <a:extLst>
              <a:ext uri="{FF2B5EF4-FFF2-40B4-BE49-F238E27FC236}">
                <a16:creationId xmlns:a16="http://schemas.microsoft.com/office/drawing/2014/main" id="{C671F594-EC36-D181-E571-14EF26300B89}"/>
              </a:ext>
            </a:extLst>
          </p:cNvPr>
          <p:cNvSpPr/>
          <p:nvPr/>
        </p:nvSpPr>
        <p:spPr>
          <a:xfrm>
            <a:off x="9183000" y="2762767"/>
            <a:ext cx="171600" cy="563200"/>
          </a:xfrm>
          <a:prstGeom prst="rect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461;p32">
            <a:extLst>
              <a:ext uri="{FF2B5EF4-FFF2-40B4-BE49-F238E27FC236}">
                <a16:creationId xmlns:a16="http://schemas.microsoft.com/office/drawing/2014/main" id="{4FBD3A43-3F8F-5C17-9E1B-88290159920D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462;p32">
            <a:extLst>
              <a:ext uri="{FF2B5EF4-FFF2-40B4-BE49-F238E27FC236}">
                <a16:creationId xmlns:a16="http://schemas.microsoft.com/office/drawing/2014/main" id="{9D38DCC3-5B17-2982-964B-CF8DF31FEBAE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PCA </a:t>
            </a: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463;p32">
            <a:extLst>
              <a:ext uri="{FF2B5EF4-FFF2-40B4-BE49-F238E27FC236}">
                <a16:creationId xmlns:a16="http://schemas.microsoft.com/office/drawing/2014/main" id="{FA009077-0184-4395-04A7-B0241580B0EA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464;p32">
            <a:extLst>
              <a:ext uri="{FF2B5EF4-FFF2-40B4-BE49-F238E27FC236}">
                <a16:creationId xmlns:a16="http://schemas.microsoft.com/office/drawing/2014/main" id="{839F0743-170E-C710-534A-35AD34CC02DF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solidFill>
              <a:srgbClr val="FF9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479;p32">
            <a:extLst>
              <a:ext uri="{FF2B5EF4-FFF2-40B4-BE49-F238E27FC236}">
                <a16:creationId xmlns:a16="http://schemas.microsoft.com/office/drawing/2014/main" id="{6E9750EA-B915-9877-5914-2A7F43DF9807}"/>
              </a:ext>
            </a:extLst>
          </p:cNvPr>
          <p:cNvSpPr txBox="1"/>
          <p:nvPr/>
        </p:nvSpPr>
        <p:spPr>
          <a:xfrm>
            <a:off x="8675198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단어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 </a:t>
            </a:r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D27E01E2-7DF0-A17B-75F0-5FC1999B7091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(</a:t>
            </a:r>
            <a:r>
              <a:rPr lang="ko-KR" altLang="en-US" sz="1600" b="1" dirty="0" err="1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리뷰데이터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</a:t>
            </a:r>
            <a:r>
              <a:rPr lang="ko-KR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분류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F9D0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24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57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16">
            <a:extLst>
              <a:ext uri="{FF2B5EF4-FFF2-40B4-BE49-F238E27FC236}">
                <a16:creationId xmlns:a16="http://schemas.microsoft.com/office/drawing/2014/main" id="{5BCD3824-88C0-D3A1-9839-0704AFE94CDC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609600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단어 통합 </a:t>
            </a:r>
            <a:r>
              <a:rPr lang="ko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 </a:t>
            </a:r>
            <a:r>
              <a:rPr lang="ko-KR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SzPts val="990"/>
            </a:pP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Google Shape;526;p34">
            <a:extLst>
              <a:ext uri="{FF2B5EF4-FFF2-40B4-BE49-F238E27FC236}">
                <a16:creationId xmlns:a16="http://schemas.microsoft.com/office/drawing/2014/main" id="{10152935-DBD6-43DF-F481-4E99785D2068}"/>
              </a:ext>
            </a:extLst>
          </p:cNvPr>
          <p:cNvSpPr/>
          <p:nvPr/>
        </p:nvSpPr>
        <p:spPr>
          <a:xfrm>
            <a:off x="9341171" y="1873440"/>
            <a:ext cx="2301812" cy="381200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ko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Mecab</a:t>
            </a:r>
            <a:r>
              <a:rPr lang="en-US" altLang="ko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 형태소 분석</a:t>
            </a:r>
            <a:r>
              <a:rPr lang="en-US" altLang="ko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일반명사 </a:t>
            </a:r>
            <a:r>
              <a:rPr lang="ko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추출</a:t>
            </a:r>
            <a:endParaRPr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Google Shape;527;p34">
            <a:extLst>
              <a:ext uri="{FF2B5EF4-FFF2-40B4-BE49-F238E27FC236}">
                <a16:creationId xmlns:a16="http://schemas.microsoft.com/office/drawing/2014/main" id="{D7DD5895-B1A4-9084-6916-24FB422EF4E8}"/>
              </a:ext>
            </a:extLst>
          </p:cNvPr>
          <p:cNvSpPr/>
          <p:nvPr/>
        </p:nvSpPr>
        <p:spPr>
          <a:xfrm>
            <a:off x="9341171" y="4145071"/>
            <a:ext cx="2266218" cy="381200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 단어 목록 정리 </a:t>
            </a:r>
            <a:r>
              <a:rPr lang="en-US" altLang="ko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엑셀</a:t>
            </a:r>
            <a:endParaRPr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Google Shape;528;p34">
            <a:extLst>
              <a:ext uri="{FF2B5EF4-FFF2-40B4-BE49-F238E27FC236}">
                <a16:creationId xmlns:a16="http://schemas.microsoft.com/office/drawing/2014/main" id="{85F79F73-1728-ECBA-CDD0-FF54A8E06659}"/>
              </a:ext>
            </a:extLst>
          </p:cNvPr>
          <p:cNvSpPr/>
          <p:nvPr/>
        </p:nvSpPr>
        <p:spPr>
          <a:xfrm rot="10800000">
            <a:off x="8034794" y="3126729"/>
            <a:ext cx="1140882" cy="2056971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61300">
                <a:srgbClr val="F7B2B1"/>
              </a:gs>
              <a:gs pos="0">
                <a:schemeClr val="bg1"/>
              </a:gs>
              <a:gs pos="100000">
                <a:srgbClr val="F28280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" name="Google Shape;530;p34">
            <a:extLst>
              <a:ext uri="{FF2B5EF4-FFF2-40B4-BE49-F238E27FC236}">
                <a16:creationId xmlns:a16="http://schemas.microsoft.com/office/drawing/2014/main" id="{DA0F6856-07C0-F65F-A955-7449557A96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1171" y="2254640"/>
            <a:ext cx="2301812" cy="13642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D9F28EE6-FE9E-145C-618F-BB6B76D5F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793756"/>
              </p:ext>
            </p:extLst>
          </p:nvPr>
        </p:nvGraphicFramePr>
        <p:xfrm>
          <a:off x="9341171" y="4510743"/>
          <a:ext cx="2266218" cy="1706880"/>
        </p:xfrm>
        <a:graphic>
          <a:graphicData uri="http://schemas.openxmlformats.org/drawingml/2006/table">
            <a:tbl>
              <a:tblPr/>
              <a:tblGrid>
                <a:gridCol w="1133109">
                  <a:extLst>
                    <a:ext uri="{9D8B030D-6E8A-4147-A177-3AD203B41FA5}">
                      <a16:colId xmlns:a16="http://schemas.microsoft.com/office/drawing/2014/main" val="2284621189"/>
                    </a:ext>
                  </a:extLst>
                </a:gridCol>
                <a:gridCol w="1133109">
                  <a:extLst>
                    <a:ext uri="{9D8B030D-6E8A-4147-A177-3AD203B41FA5}">
                      <a16:colId xmlns:a16="http://schemas.microsoft.com/office/drawing/2014/main" val="305577825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수정전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수정후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" marR="1905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8198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부농</a:t>
                      </a:r>
                    </a:p>
                  </a:txBody>
                  <a:tcPr marL="19050" marR="19050" marT="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분홍색</a:t>
                      </a:r>
                    </a:p>
                  </a:txBody>
                  <a:tcPr marL="19050" marR="1905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97436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분홍색</a:t>
                      </a:r>
                    </a:p>
                  </a:txBody>
                  <a:tcPr marL="19050" marR="19050" marT="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27791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연분홍색</a:t>
                      </a:r>
                    </a:p>
                  </a:txBody>
                  <a:tcPr marL="19050" marR="19050" marT="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4547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분홍</a:t>
                      </a:r>
                    </a:p>
                  </a:txBody>
                  <a:tcPr marL="19050" marR="19050" marT="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0005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꽃분홍</a:t>
                      </a:r>
                    </a:p>
                  </a:txBody>
                  <a:tcPr marL="19050" marR="19050" marT="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9867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분홍빛</a:t>
                      </a:r>
                    </a:p>
                  </a:txBody>
                  <a:tcPr marL="19050" marR="19050" marT="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273948"/>
                  </a:ext>
                </a:extLst>
              </a:tr>
            </a:tbl>
          </a:graphicData>
        </a:graphic>
      </p:graphicFrame>
      <p:sp>
        <p:nvSpPr>
          <p:cNvPr id="15" name="Google Shape;461;p32">
            <a:extLst>
              <a:ext uri="{FF2B5EF4-FFF2-40B4-BE49-F238E27FC236}">
                <a16:creationId xmlns:a16="http://schemas.microsoft.com/office/drawing/2014/main" id="{4363908D-BE01-D3CA-ECCE-EEFF6374508C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462;p32">
            <a:extLst>
              <a:ext uri="{FF2B5EF4-FFF2-40B4-BE49-F238E27FC236}">
                <a16:creationId xmlns:a16="http://schemas.microsoft.com/office/drawing/2014/main" id="{3744F103-6B50-BA6A-EB34-742CDD64BBE3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PCA </a:t>
            </a: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463;p32">
            <a:extLst>
              <a:ext uri="{FF2B5EF4-FFF2-40B4-BE49-F238E27FC236}">
                <a16:creationId xmlns:a16="http://schemas.microsoft.com/office/drawing/2014/main" id="{98518CC5-3424-D630-03C2-16285890B2D2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solidFill>
              <a:srgbClr val="FF9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Google Shape;464;p32">
            <a:extLst>
              <a:ext uri="{FF2B5EF4-FFF2-40B4-BE49-F238E27FC236}">
                <a16:creationId xmlns:a16="http://schemas.microsoft.com/office/drawing/2014/main" id="{4846F79C-CD4F-04A6-023B-1BFB18D4D1A7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Google Shape;479;p32">
            <a:extLst>
              <a:ext uri="{FF2B5EF4-FFF2-40B4-BE49-F238E27FC236}">
                <a16:creationId xmlns:a16="http://schemas.microsoft.com/office/drawing/2014/main" id="{AA40DE78-BD42-2795-744B-58263985E869}"/>
              </a:ext>
            </a:extLst>
          </p:cNvPr>
          <p:cNvSpPr txBox="1"/>
          <p:nvPr/>
        </p:nvSpPr>
        <p:spPr>
          <a:xfrm>
            <a:off x="8657622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단어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 </a:t>
            </a:r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5772950-D8EE-13A7-EEB0-BF225E8D3E9A}"/>
              </a:ext>
            </a:extLst>
          </p:cNvPr>
          <p:cNvGrpSpPr/>
          <p:nvPr/>
        </p:nvGrpSpPr>
        <p:grpSpPr>
          <a:xfrm>
            <a:off x="562134" y="1675000"/>
            <a:ext cx="5128167" cy="4740869"/>
            <a:chOff x="414814" y="1675000"/>
            <a:chExt cx="5128167" cy="474086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8B1AC30-A6BA-E411-DD25-DF501AEAA487}"/>
                </a:ext>
              </a:extLst>
            </p:cNvPr>
            <p:cNvSpPr/>
            <p:nvPr/>
          </p:nvSpPr>
          <p:spPr>
            <a:xfrm>
              <a:off x="424475" y="2056200"/>
              <a:ext cx="5118273" cy="4359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686B68C-73AE-9730-3E27-BDBB1DBDD8F5}"/>
                </a:ext>
              </a:extLst>
            </p:cNvPr>
            <p:cNvGrpSpPr/>
            <p:nvPr/>
          </p:nvGrpSpPr>
          <p:grpSpPr>
            <a:xfrm>
              <a:off x="414814" y="1675000"/>
              <a:ext cx="5128167" cy="4740869"/>
              <a:chOff x="414814" y="1675000"/>
              <a:chExt cx="5128167" cy="4740869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0D9594B-50C4-9747-CC76-D9D952B1C1A4}"/>
                  </a:ext>
                </a:extLst>
              </p:cNvPr>
              <p:cNvGrpSpPr/>
              <p:nvPr/>
            </p:nvGrpSpPr>
            <p:grpSpPr>
              <a:xfrm>
                <a:off x="414814" y="1675000"/>
                <a:ext cx="5128167" cy="4740869"/>
                <a:chOff x="6435240" y="1675000"/>
                <a:chExt cx="5128167" cy="4740869"/>
              </a:xfrm>
            </p:grpSpPr>
            <p:sp>
              <p:nvSpPr>
                <p:cNvPr id="31" name="Google Shape;529;p34">
                  <a:extLst>
                    <a:ext uri="{FF2B5EF4-FFF2-40B4-BE49-F238E27FC236}">
                      <a16:creationId xmlns:a16="http://schemas.microsoft.com/office/drawing/2014/main" id="{BBDAEE2F-4C5F-8C88-DC23-8C3053C56120}"/>
                    </a:ext>
                  </a:extLst>
                </p:cNvPr>
                <p:cNvSpPr/>
                <p:nvPr/>
              </p:nvSpPr>
              <p:spPr>
                <a:xfrm>
                  <a:off x="6435240" y="1675000"/>
                  <a:ext cx="5128000" cy="381200"/>
                </a:xfrm>
                <a:prstGeom prst="rect">
                  <a:avLst/>
                </a:prstGeom>
                <a:solidFill>
                  <a:srgbClr val="F2828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buClr>
                      <a:schemeClr val="dk1"/>
                    </a:buClr>
                    <a:buSzPts val="1100"/>
                  </a:pPr>
                  <a:r>
                    <a:rPr lang="en-US" altLang="ko" sz="1600" b="1" dirty="0" err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tkinter</a:t>
                  </a:r>
                  <a:r>
                    <a:rPr lang="en-US" altLang="ko" sz="16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" altLang="en-US" sz="16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기반 단어 통합 사전</a:t>
                  </a:r>
                  <a:endParaRPr sz="16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34" name="Google Shape;531;p34">
                  <a:extLst>
                    <a:ext uri="{FF2B5EF4-FFF2-40B4-BE49-F238E27FC236}">
                      <a16:creationId xmlns:a16="http://schemas.microsoft.com/office/drawing/2014/main" id="{1F102271-B833-5EB5-367C-70C4A67D8EE9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435240" y="2102959"/>
                  <a:ext cx="5118273" cy="22823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6" name="Google Shape;532;p34">
                  <a:extLst>
                    <a:ext uri="{FF2B5EF4-FFF2-40B4-BE49-F238E27FC236}">
                      <a16:creationId xmlns:a16="http://schemas.microsoft.com/office/drawing/2014/main" id="{7E70A60D-2933-9563-038F-915B63D71935}"/>
                    </a:ext>
                  </a:extLst>
                </p:cNvPr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435241" y="5024102"/>
                  <a:ext cx="2420489" cy="1391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" name="Google Shape;533;p34">
                  <a:extLst>
                    <a:ext uri="{FF2B5EF4-FFF2-40B4-BE49-F238E27FC236}">
                      <a16:creationId xmlns:a16="http://schemas.microsoft.com/office/drawing/2014/main" id="{20D12568-AEC5-446B-08DB-81BBB3A3C2B3}"/>
                    </a:ext>
                  </a:extLst>
                </p:cNvPr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9081341" y="5024269"/>
                  <a:ext cx="2481833" cy="1391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8" name="Google Shape;534;p34">
                  <a:extLst>
                    <a:ext uri="{FF2B5EF4-FFF2-40B4-BE49-F238E27FC236}">
                      <a16:creationId xmlns:a16="http://schemas.microsoft.com/office/drawing/2014/main" id="{80BBC2DA-F927-1309-E3F7-87ECA8633948}"/>
                    </a:ext>
                  </a:extLst>
                </p:cNvPr>
                <p:cNvSpPr/>
                <p:nvPr/>
              </p:nvSpPr>
              <p:spPr>
                <a:xfrm>
                  <a:off x="6435240" y="4643069"/>
                  <a:ext cx="2420400" cy="381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buClr>
                      <a:schemeClr val="dk1"/>
                    </a:buClr>
                    <a:buSzPts val="1100"/>
                  </a:pPr>
                  <a:r>
                    <a:rPr lang="en-US" altLang="ko" sz="1467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GUI </a:t>
                  </a:r>
                  <a:r>
                    <a:rPr lang="ko" altLang="en-US" sz="1467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설정</a:t>
                  </a:r>
                  <a:endParaRPr sz="1467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" name="Google Shape;535;p34">
                  <a:extLst>
                    <a:ext uri="{FF2B5EF4-FFF2-40B4-BE49-F238E27FC236}">
                      <a16:creationId xmlns:a16="http://schemas.microsoft.com/office/drawing/2014/main" id="{EAF1D258-9A4E-8087-BA42-5FBE39A85D3C}"/>
                    </a:ext>
                  </a:extLst>
                </p:cNvPr>
                <p:cNvSpPr/>
                <p:nvPr/>
              </p:nvSpPr>
              <p:spPr>
                <a:xfrm>
                  <a:off x="9081407" y="4643069"/>
                  <a:ext cx="2482000" cy="381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buClr>
                      <a:schemeClr val="dk1"/>
                    </a:buClr>
                    <a:buSzPts val="1100"/>
                  </a:pPr>
                  <a:r>
                    <a:rPr lang="ko" altLang="en-US" sz="1467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검색 단어 처리</a:t>
                  </a:r>
                  <a:endParaRPr sz="1467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D42B3BCB-0705-1862-BD9A-8297EE1C8DCD}"/>
                    </a:ext>
                  </a:extLst>
                </p:cNvPr>
                <p:cNvSpPr/>
                <p:nvPr/>
              </p:nvSpPr>
              <p:spPr>
                <a:xfrm>
                  <a:off x="6557846" y="2205567"/>
                  <a:ext cx="1005359" cy="325450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050" name="Picture 2" descr="올리브영 - Apps on Google Play">
                  <a:extLst>
                    <a:ext uri="{FF2B5EF4-FFF2-40B4-BE49-F238E27FC236}">
                      <a16:creationId xmlns:a16="http://schemas.microsoft.com/office/drawing/2014/main" id="{374948F5-155C-8686-0102-D0A1AF80B3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34526" y="2172045"/>
                  <a:ext cx="475678" cy="4756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FBB558-E93E-08D6-DC7F-7BEADE85CBBD}"/>
                    </a:ext>
                  </a:extLst>
                </p:cNvPr>
                <p:cNvSpPr txBox="1"/>
                <p:nvPr/>
              </p:nvSpPr>
              <p:spPr>
                <a:xfrm>
                  <a:off x="7159495" y="2258085"/>
                  <a:ext cx="20518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올리브영 단어 통합 사전 </a:t>
                  </a:r>
                </a:p>
              </p:txBody>
            </p:sp>
          </p:grpSp>
          <p:pic>
            <p:nvPicPr>
              <p:cNvPr id="2052" name="Picture 4" descr="7 Days Left - Icon New Png - Free Transparent PNG Download - PNGkey">
                <a:extLst>
                  <a:ext uri="{FF2B5EF4-FFF2-40B4-BE49-F238E27FC236}">
                    <a16:creationId xmlns:a16="http://schemas.microsoft.com/office/drawing/2014/main" id="{7BEEF119-DBB7-00FF-6528-720AF3355F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552" b="93621" l="18659" r="81341">
                            <a14:foregroundMark x1="25610" y1="54138" x2="62683" y2="18621"/>
                            <a14:foregroundMark x1="58415" y1="16552" x2="25000" y2="38966"/>
                            <a14:foregroundMark x1="32317" y1="42069" x2="52805" y2="30517"/>
                            <a14:foregroundMark x1="53537" y1="28966" x2="28293" y2="63448"/>
                            <a14:foregroundMark x1="46098" y1="27931" x2="46098" y2="27931"/>
                            <a14:foregroundMark x1="45976" y1="44483" x2="45976" y2="44483"/>
                            <a14:foregroundMark x1="50854" y1="40172" x2="38171" y2="5051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13" t="6373" r="18609" b="6248"/>
              <a:stretch/>
            </p:blipFill>
            <p:spPr bwMode="auto">
              <a:xfrm>
                <a:off x="414814" y="1680059"/>
                <a:ext cx="931660" cy="9245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7" name="Google Shape;544;p35">
            <a:extLst>
              <a:ext uri="{FF2B5EF4-FFF2-40B4-BE49-F238E27FC236}">
                <a16:creationId xmlns:a16="http://schemas.microsoft.com/office/drawing/2014/main" id="{50A37673-A780-5BDF-7026-33098577476C}"/>
              </a:ext>
            </a:extLst>
          </p:cNvPr>
          <p:cNvSpPr/>
          <p:nvPr/>
        </p:nvSpPr>
        <p:spPr>
          <a:xfrm>
            <a:off x="5793352" y="1675001"/>
            <a:ext cx="2428716" cy="381200"/>
          </a:xfrm>
          <a:prstGeom prst="rect">
            <a:avLst/>
          </a:prstGeom>
          <a:solidFill>
            <a:srgbClr val="F2828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 단어</a:t>
            </a:r>
            <a:r>
              <a:rPr lang="en-US" altLang="ko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단어로 대체</a:t>
            </a:r>
            <a:endParaRPr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8" name="Google Shape;547;p35">
            <a:extLst>
              <a:ext uri="{FF2B5EF4-FFF2-40B4-BE49-F238E27FC236}">
                <a16:creationId xmlns:a16="http://schemas.microsoft.com/office/drawing/2014/main" id="{A4A4F13D-B243-A877-0120-B4E972EF8FD6}"/>
              </a:ext>
            </a:extLst>
          </p:cNvPr>
          <p:cNvGrpSpPr/>
          <p:nvPr/>
        </p:nvGrpSpPr>
        <p:grpSpPr>
          <a:xfrm>
            <a:off x="5793350" y="4663748"/>
            <a:ext cx="2428908" cy="1553875"/>
            <a:chOff x="364997" y="3441525"/>
            <a:chExt cx="2540453" cy="1221600"/>
          </a:xfrm>
        </p:grpSpPr>
        <p:sp>
          <p:nvSpPr>
            <p:cNvPr id="49" name="Google Shape;548;p35">
              <a:extLst>
                <a:ext uri="{FF2B5EF4-FFF2-40B4-BE49-F238E27FC236}">
                  <a16:creationId xmlns:a16="http://schemas.microsoft.com/office/drawing/2014/main" id="{E537AFC7-2DB4-F20F-0423-26F56202D781}"/>
                </a:ext>
              </a:extLst>
            </p:cNvPr>
            <p:cNvSpPr/>
            <p:nvPr/>
          </p:nvSpPr>
          <p:spPr>
            <a:xfrm>
              <a:off x="365050" y="3441525"/>
              <a:ext cx="2540400" cy="1221600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2489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코드</a:t>
              </a:r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0" name="Google Shape;549;p35">
              <a:extLst>
                <a:ext uri="{FF2B5EF4-FFF2-40B4-BE49-F238E27FC236}">
                  <a16:creationId xmlns:a16="http://schemas.microsoft.com/office/drawing/2014/main" id="{33EFB7CB-9E6A-E92F-866C-C06FFA9C270F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64997" y="3441525"/>
              <a:ext cx="1592443" cy="1221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" name="Google Shape;551;p35">
            <a:extLst>
              <a:ext uri="{FF2B5EF4-FFF2-40B4-BE49-F238E27FC236}">
                <a16:creationId xmlns:a16="http://schemas.microsoft.com/office/drawing/2014/main" id="{DA251D75-E9DF-7275-AB45-82494942388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93352" y="2460570"/>
            <a:ext cx="2428893" cy="202384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56;p35">
            <a:extLst>
              <a:ext uri="{FF2B5EF4-FFF2-40B4-BE49-F238E27FC236}">
                <a16:creationId xmlns:a16="http://schemas.microsoft.com/office/drawing/2014/main" id="{B2D63A5B-083C-4ADA-50BA-F0EE4215E80D}"/>
              </a:ext>
            </a:extLst>
          </p:cNvPr>
          <p:cNvSpPr/>
          <p:nvPr/>
        </p:nvSpPr>
        <p:spPr>
          <a:xfrm>
            <a:off x="5791249" y="2062373"/>
            <a:ext cx="2431782" cy="398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Google Shape;559;p35">
            <a:extLst>
              <a:ext uri="{FF2B5EF4-FFF2-40B4-BE49-F238E27FC236}">
                <a16:creationId xmlns:a16="http://schemas.microsoft.com/office/drawing/2014/main" id="{00AD4807-0F32-F43A-AB7F-355726B1115A}"/>
              </a:ext>
            </a:extLst>
          </p:cNvPr>
          <p:cNvSpPr txBox="1"/>
          <p:nvPr/>
        </p:nvSpPr>
        <p:spPr>
          <a:xfrm>
            <a:off x="5803013" y="1992569"/>
            <a:ext cx="242270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형태소로 분석한 단어들 중 </a:t>
            </a:r>
            <a:endParaRPr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9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stopwords</a:t>
            </a:r>
            <a:r>
              <a:rPr lang="en-US" altLang="ko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불용어</a:t>
            </a:r>
            <a:r>
              <a:rPr lang="en-US" altLang="ko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지정한 단어를 제거</a:t>
            </a:r>
            <a:endParaRPr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Google Shape;74;p15">
            <a:extLst>
              <a:ext uri="{FF2B5EF4-FFF2-40B4-BE49-F238E27FC236}">
                <a16:creationId xmlns:a16="http://schemas.microsoft.com/office/drawing/2014/main" id="{245D0797-E546-D354-E295-9466C72A0DEC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(</a:t>
            </a:r>
            <a:r>
              <a:rPr lang="ko-KR" altLang="en-US" sz="1600" b="1" dirty="0" err="1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리뷰데이터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</a:t>
            </a:r>
            <a:r>
              <a:rPr lang="ko-KR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분류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F9D0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25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3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16">
            <a:extLst>
              <a:ext uri="{FF2B5EF4-FFF2-40B4-BE49-F238E27FC236}">
                <a16:creationId xmlns:a16="http://schemas.microsoft.com/office/drawing/2014/main" id="{5BCD3824-88C0-D3A1-9839-0704AFE94CDC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640430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3C40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3C40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토픽모델링을 통한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B397EB4-6621-65FE-24D8-98EBB7571243}"/>
              </a:ext>
            </a:extLst>
          </p:cNvPr>
          <p:cNvGrpSpPr/>
          <p:nvPr/>
        </p:nvGrpSpPr>
        <p:grpSpPr>
          <a:xfrm>
            <a:off x="1530145" y="1711473"/>
            <a:ext cx="9131711" cy="4506134"/>
            <a:chOff x="1515162" y="1711473"/>
            <a:chExt cx="9131711" cy="4506134"/>
          </a:xfrm>
        </p:grpSpPr>
        <p:pic>
          <p:nvPicPr>
            <p:cNvPr id="4" name="Google Shape;540;p35">
              <a:extLst>
                <a:ext uri="{FF2B5EF4-FFF2-40B4-BE49-F238E27FC236}">
                  <a16:creationId xmlns:a16="http://schemas.microsoft.com/office/drawing/2014/main" id="{06D68B36-70F9-9963-0D97-41CFAE8836C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60631" y="4663736"/>
              <a:ext cx="3662404" cy="15538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545;p35">
              <a:extLst>
                <a:ext uri="{FF2B5EF4-FFF2-40B4-BE49-F238E27FC236}">
                  <a16:creationId xmlns:a16="http://schemas.microsoft.com/office/drawing/2014/main" id="{F55717FB-DB89-E0B6-087B-A3D7E3CB077B}"/>
                </a:ext>
              </a:extLst>
            </p:cNvPr>
            <p:cNvSpPr/>
            <p:nvPr/>
          </p:nvSpPr>
          <p:spPr>
            <a:xfrm>
              <a:off x="1515193" y="1711473"/>
              <a:ext cx="3691897" cy="363600"/>
            </a:xfrm>
            <a:prstGeom prst="rect">
              <a:avLst/>
            </a:prstGeom>
            <a:solidFill>
              <a:srgbClr val="CAE4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altLang="ko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N-gram </a:t>
              </a:r>
              <a:r>
                <a:rPr lang="ko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언어모델 기반 말뭉치 </a:t>
              </a:r>
              <a:endParaRPr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Google Shape;546;p35">
              <a:extLst>
                <a:ext uri="{FF2B5EF4-FFF2-40B4-BE49-F238E27FC236}">
                  <a16:creationId xmlns:a16="http://schemas.microsoft.com/office/drawing/2014/main" id="{695A330F-1397-4C0D-A94E-F300F8286882}"/>
                </a:ext>
              </a:extLst>
            </p:cNvPr>
            <p:cNvSpPr/>
            <p:nvPr/>
          </p:nvSpPr>
          <p:spPr>
            <a:xfrm>
              <a:off x="6960565" y="1711473"/>
              <a:ext cx="3662209" cy="363600"/>
            </a:xfrm>
            <a:prstGeom prst="rect">
              <a:avLst/>
            </a:prstGeom>
            <a:solidFill>
              <a:srgbClr val="CAE4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altLang="ko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Coherence Model - </a:t>
              </a:r>
              <a:r>
                <a:rPr lang="ko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토픽수 결정</a:t>
              </a:r>
              <a:endParaRPr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1" name="Google Shape;550;p35">
              <a:extLst>
                <a:ext uri="{FF2B5EF4-FFF2-40B4-BE49-F238E27FC236}">
                  <a16:creationId xmlns:a16="http://schemas.microsoft.com/office/drawing/2014/main" id="{E52C02CC-546C-D740-14BC-064BF3DC6DA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15225" y="4663736"/>
              <a:ext cx="3716147" cy="1553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552;p35">
              <a:extLst>
                <a:ext uri="{FF2B5EF4-FFF2-40B4-BE49-F238E27FC236}">
                  <a16:creationId xmlns:a16="http://schemas.microsoft.com/office/drawing/2014/main" id="{C4794F4A-5D73-6E03-8EC2-E8082058DF2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15162" y="2460570"/>
              <a:ext cx="3692167" cy="2023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553;p35">
              <a:extLst>
                <a:ext uri="{FF2B5EF4-FFF2-40B4-BE49-F238E27FC236}">
                  <a16:creationId xmlns:a16="http://schemas.microsoft.com/office/drawing/2014/main" id="{8486AC20-74EF-D5A7-1AB6-340DF8650FED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60630" y="2460570"/>
              <a:ext cx="3662403" cy="20238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554;p35">
              <a:extLst>
                <a:ext uri="{FF2B5EF4-FFF2-40B4-BE49-F238E27FC236}">
                  <a16:creationId xmlns:a16="http://schemas.microsoft.com/office/drawing/2014/main" id="{0B757C98-5209-5126-CC58-3A5E2EDA36F6}"/>
                </a:ext>
              </a:extLst>
            </p:cNvPr>
            <p:cNvSpPr/>
            <p:nvPr/>
          </p:nvSpPr>
          <p:spPr>
            <a:xfrm>
              <a:off x="8509330" y="2715844"/>
              <a:ext cx="500400" cy="500400"/>
            </a:xfrm>
            <a:prstGeom prst="ellipse">
              <a:avLst/>
            </a:prstGeom>
            <a:noFill/>
            <a:ln w="28575" cap="flat" cmpd="sng">
              <a:solidFill>
                <a:srgbClr val="F10D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Google Shape;555;p35">
              <a:extLst>
                <a:ext uri="{FF2B5EF4-FFF2-40B4-BE49-F238E27FC236}">
                  <a16:creationId xmlns:a16="http://schemas.microsoft.com/office/drawing/2014/main" id="{37C2DFE1-D376-9B34-967D-3FA529FC4CE5}"/>
                </a:ext>
              </a:extLst>
            </p:cNvPr>
            <p:cNvSpPr txBox="1"/>
            <p:nvPr/>
          </p:nvSpPr>
          <p:spPr>
            <a:xfrm>
              <a:off x="9009986" y="2652388"/>
              <a:ext cx="1246800" cy="451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ko" altLang="en-US" sz="1333" b="1" dirty="0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토픽 수 </a:t>
              </a:r>
              <a:r>
                <a:rPr lang="en-US" altLang="ko" sz="1333" b="1" dirty="0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 5</a:t>
              </a:r>
              <a:endParaRPr sz="1333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Google Shape;557;p35">
              <a:extLst>
                <a:ext uri="{FF2B5EF4-FFF2-40B4-BE49-F238E27FC236}">
                  <a16:creationId xmlns:a16="http://schemas.microsoft.com/office/drawing/2014/main" id="{EA7FA75D-2742-8EAC-3BB4-1A3C0C6922A2}"/>
                </a:ext>
              </a:extLst>
            </p:cNvPr>
            <p:cNvSpPr/>
            <p:nvPr/>
          </p:nvSpPr>
          <p:spPr>
            <a:xfrm>
              <a:off x="1525861" y="2062373"/>
              <a:ext cx="3691897" cy="398400"/>
            </a:xfrm>
            <a:prstGeom prst="rect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0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추출한 형태소의 동시출현빈도를 계산하여</a:t>
              </a:r>
              <a:endParaRPr sz="1067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buClr>
                  <a:schemeClr val="dk1"/>
                </a:buClr>
                <a:buSzPts val="1100"/>
              </a:pPr>
              <a:r>
                <a:rPr lang="en-US" altLang="ko" sz="10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trigram(3</a:t>
              </a:r>
              <a:r>
                <a:rPr lang="ko" altLang="en-US" sz="10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 단어 뭉치</a:t>
              </a:r>
              <a:r>
                <a:rPr lang="en-US" altLang="ko" sz="10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" altLang="en-US" sz="10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토큰</a:t>
              </a:r>
              <a:r>
                <a:rPr lang="en-US" altLang="ko" sz="10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" altLang="en-US" sz="10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말뭉치</a:t>
              </a:r>
              <a:r>
                <a:rPr lang="en-US" altLang="ko" sz="10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" altLang="en-US" sz="10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간주</a:t>
              </a:r>
              <a:endParaRPr sz="1067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Google Shape;558;p35">
              <a:extLst>
                <a:ext uri="{FF2B5EF4-FFF2-40B4-BE49-F238E27FC236}">
                  <a16:creationId xmlns:a16="http://schemas.microsoft.com/office/drawing/2014/main" id="{6776A0B8-C770-3002-48D1-B974CEFD454D}"/>
                </a:ext>
              </a:extLst>
            </p:cNvPr>
            <p:cNvSpPr/>
            <p:nvPr/>
          </p:nvSpPr>
          <p:spPr>
            <a:xfrm>
              <a:off x="6960569" y="2062373"/>
              <a:ext cx="3662209" cy="398400"/>
            </a:xfrm>
            <a:prstGeom prst="rect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Google Shape;560;p35">
              <a:extLst>
                <a:ext uri="{FF2B5EF4-FFF2-40B4-BE49-F238E27FC236}">
                  <a16:creationId xmlns:a16="http://schemas.microsoft.com/office/drawing/2014/main" id="{5B1935B6-C88C-9529-9838-A94DC2ACB47C}"/>
                </a:ext>
              </a:extLst>
            </p:cNvPr>
            <p:cNvSpPr txBox="1"/>
            <p:nvPr/>
          </p:nvSpPr>
          <p:spPr>
            <a:xfrm>
              <a:off x="6960636" y="1974174"/>
              <a:ext cx="3686237" cy="574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" altLang="en-US" sz="10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상위 단어 간 유사도 계산하여 </a:t>
              </a:r>
              <a:endParaRPr sz="10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10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추출된 </a:t>
              </a:r>
              <a:r>
                <a:rPr lang="en-US" altLang="ko" sz="10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coherence score</a:t>
              </a:r>
              <a:r>
                <a:rPr lang="ko" altLang="en-US" sz="10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로 토픽 수 결정</a:t>
              </a:r>
              <a:endParaRPr sz="10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Google Shape;461;p32">
            <a:extLst>
              <a:ext uri="{FF2B5EF4-FFF2-40B4-BE49-F238E27FC236}">
                <a16:creationId xmlns:a16="http://schemas.microsoft.com/office/drawing/2014/main" id="{44A4F9E3-324A-0CF3-C95B-4736CF4062B6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solidFill>
              <a:srgbClr val="FF9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Google Shape;462;p32">
            <a:extLst>
              <a:ext uri="{FF2B5EF4-FFF2-40B4-BE49-F238E27FC236}">
                <a16:creationId xmlns:a16="http://schemas.microsoft.com/office/drawing/2014/main" id="{F7CE2624-7DFB-0BDE-1A0B-7BE5617BA477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PCA </a:t>
            </a: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Google Shape;463;p32">
            <a:extLst>
              <a:ext uri="{FF2B5EF4-FFF2-40B4-BE49-F238E27FC236}">
                <a16:creationId xmlns:a16="http://schemas.microsoft.com/office/drawing/2014/main" id="{8EBCC7AD-917A-EFDB-730F-697406142E49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Google Shape;464;p32">
            <a:extLst>
              <a:ext uri="{FF2B5EF4-FFF2-40B4-BE49-F238E27FC236}">
                <a16:creationId xmlns:a16="http://schemas.microsoft.com/office/drawing/2014/main" id="{64A0854D-3A9C-2A39-12C3-68333D6A35AA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479;p32">
            <a:extLst>
              <a:ext uri="{FF2B5EF4-FFF2-40B4-BE49-F238E27FC236}">
                <a16:creationId xmlns:a16="http://schemas.microsoft.com/office/drawing/2014/main" id="{D87EA3A7-5A03-F2EA-B796-97A84A745E3D}"/>
              </a:ext>
            </a:extLst>
          </p:cNvPr>
          <p:cNvSpPr txBox="1"/>
          <p:nvPr/>
        </p:nvSpPr>
        <p:spPr>
          <a:xfrm>
            <a:off x="8657622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단어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 </a:t>
            </a:r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Google Shape;74;p15">
            <a:extLst>
              <a:ext uri="{FF2B5EF4-FFF2-40B4-BE49-F238E27FC236}">
                <a16:creationId xmlns:a16="http://schemas.microsoft.com/office/drawing/2014/main" id="{D2CF61BF-CDCA-26AF-27C4-55484721EF98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(</a:t>
            </a:r>
            <a:r>
              <a:rPr lang="ko-KR" altLang="en-US" sz="1600" b="1" dirty="0" err="1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리뷰데이터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</a:t>
            </a:r>
            <a:r>
              <a:rPr lang="ko-KR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분류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F9D0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26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38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16">
            <a:extLst>
              <a:ext uri="{FF2B5EF4-FFF2-40B4-BE49-F238E27FC236}">
                <a16:creationId xmlns:a16="http://schemas.microsoft.com/office/drawing/2014/main" id="{5BCD3824-88C0-D3A1-9839-0704AFE94CDC}"/>
              </a:ext>
            </a:extLst>
          </p:cNvPr>
          <p:cNvSpPr txBox="1">
            <a:spLocks/>
          </p:cNvSpPr>
          <p:nvPr/>
        </p:nvSpPr>
        <p:spPr>
          <a:xfrm>
            <a:off x="415599" y="442131"/>
            <a:ext cx="6578053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3C40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3C40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토픽모델링을 통한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Google Shape;568;p36">
            <a:extLst>
              <a:ext uri="{FF2B5EF4-FFF2-40B4-BE49-F238E27FC236}">
                <a16:creationId xmlns:a16="http://schemas.microsoft.com/office/drawing/2014/main" id="{66C73B66-735A-D54C-11C7-90A11D876C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048" y="2950817"/>
            <a:ext cx="4536892" cy="1997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69;p36">
            <a:extLst>
              <a:ext uri="{FF2B5EF4-FFF2-40B4-BE49-F238E27FC236}">
                <a16:creationId xmlns:a16="http://schemas.microsoft.com/office/drawing/2014/main" id="{DD2B4897-DCAC-1E1D-2707-168E091757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143" y="5006753"/>
            <a:ext cx="4535368" cy="140206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570;p36">
            <a:extLst>
              <a:ext uri="{FF2B5EF4-FFF2-40B4-BE49-F238E27FC236}">
                <a16:creationId xmlns:a16="http://schemas.microsoft.com/office/drawing/2014/main" id="{E11BFBDF-31E9-84F7-B3C7-CFF8547DDA36}"/>
              </a:ext>
            </a:extLst>
          </p:cNvPr>
          <p:cNvSpPr/>
          <p:nvPr/>
        </p:nvSpPr>
        <p:spPr>
          <a:xfrm>
            <a:off x="1139056" y="1807432"/>
            <a:ext cx="4535371" cy="328137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k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BERT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Google Shape;571;p36">
            <a:extLst>
              <a:ext uri="{FF2B5EF4-FFF2-40B4-BE49-F238E27FC236}">
                <a16:creationId xmlns:a16="http://schemas.microsoft.com/office/drawing/2014/main" id="{585C226D-2182-BBE6-D47C-7385FBF509F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5326" y="2918347"/>
            <a:ext cx="4535375" cy="1996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572;p36">
            <a:extLst>
              <a:ext uri="{FF2B5EF4-FFF2-40B4-BE49-F238E27FC236}">
                <a16:creationId xmlns:a16="http://schemas.microsoft.com/office/drawing/2014/main" id="{C794980E-40E1-AAD4-17FF-EC3A37D28074}"/>
              </a:ext>
            </a:extLst>
          </p:cNvPr>
          <p:cNvSpPr/>
          <p:nvPr/>
        </p:nvSpPr>
        <p:spPr>
          <a:xfrm>
            <a:off x="6634558" y="1762082"/>
            <a:ext cx="4535405" cy="328259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ko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Gensim</a:t>
            </a:r>
            <a:r>
              <a:rPr lang="en-US" altLang="k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 </a:t>
            </a:r>
            <a:r>
              <a:rPr lang="en-US" altLang="k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LDA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Google Shape;573;p36">
            <a:extLst>
              <a:ext uri="{FF2B5EF4-FFF2-40B4-BE49-F238E27FC236}">
                <a16:creationId xmlns:a16="http://schemas.microsoft.com/office/drawing/2014/main" id="{D7DE2EF0-4364-FDD7-9BF3-4670ACA18FC1}"/>
              </a:ext>
            </a:extLst>
          </p:cNvPr>
          <p:cNvCxnSpPr>
            <a:cxnSpLocks/>
          </p:cNvCxnSpPr>
          <p:nvPr/>
        </p:nvCxnSpPr>
        <p:spPr>
          <a:xfrm>
            <a:off x="6088131" y="1797447"/>
            <a:ext cx="0" cy="4603436"/>
          </a:xfrm>
          <a:prstGeom prst="straightConnector1">
            <a:avLst/>
          </a:prstGeom>
          <a:noFill/>
          <a:ln w="9525" cap="flat" cmpd="sng">
            <a:solidFill>
              <a:srgbClr val="90B92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" name="Google Shape;574;p36">
            <a:extLst>
              <a:ext uri="{FF2B5EF4-FFF2-40B4-BE49-F238E27FC236}">
                <a16:creationId xmlns:a16="http://schemas.microsoft.com/office/drawing/2014/main" id="{9BDEF3E0-C61A-0314-5CCA-AA6D33BF312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36564"/>
          <a:stretch/>
        </p:blipFill>
        <p:spPr>
          <a:xfrm>
            <a:off x="6634644" y="4973999"/>
            <a:ext cx="4535371" cy="140206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575;p36">
            <a:extLst>
              <a:ext uri="{FF2B5EF4-FFF2-40B4-BE49-F238E27FC236}">
                <a16:creationId xmlns:a16="http://schemas.microsoft.com/office/drawing/2014/main" id="{EA238159-5C4E-ECCB-BBB4-5F17894C5B66}"/>
              </a:ext>
            </a:extLst>
          </p:cNvPr>
          <p:cNvSpPr/>
          <p:nvPr/>
        </p:nvSpPr>
        <p:spPr>
          <a:xfrm>
            <a:off x="6588919" y="1670947"/>
            <a:ext cx="4751394" cy="4780763"/>
          </a:xfrm>
          <a:prstGeom prst="rect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Google Shape;576;p36">
            <a:extLst>
              <a:ext uri="{FF2B5EF4-FFF2-40B4-BE49-F238E27FC236}">
                <a16:creationId xmlns:a16="http://schemas.microsoft.com/office/drawing/2014/main" id="{6427B802-4F9B-2F46-AE2C-84B4F313519E}"/>
              </a:ext>
            </a:extLst>
          </p:cNvPr>
          <p:cNvSpPr txBox="1"/>
          <p:nvPr/>
        </p:nvSpPr>
        <p:spPr>
          <a:xfrm>
            <a:off x="7140450" y="1251237"/>
            <a:ext cx="352497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군집화가 더욱 잘 이루어짐</a:t>
            </a:r>
            <a:endParaRPr sz="16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Google Shape;577;p36">
            <a:extLst>
              <a:ext uri="{FF2B5EF4-FFF2-40B4-BE49-F238E27FC236}">
                <a16:creationId xmlns:a16="http://schemas.microsoft.com/office/drawing/2014/main" id="{32902CAE-E875-5FBE-E595-4E3904917E22}"/>
              </a:ext>
            </a:extLst>
          </p:cNvPr>
          <p:cNvSpPr/>
          <p:nvPr/>
        </p:nvSpPr>
        <p:spPr>
          <a:xfrm>
            <a:off x="1139048" y="2135558"/>
            <a:ext cx="4536892" cy="815258"/>
          </a:xfrm>
          <a:prstGeom prst="rect">
            <a:avLst/>
          </a:prstGeom>
          <a:solidFill>
            <a:srgbClr val="F6F6C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Google Shape;578;p36">
            <a:extLst>
              <a:ext uri="{FF2B5EF4-FFF2-40B4-BE49-F238E27FC236}">
                <a16:creationId xmlns:a16="http://schemas.microsoft.com/office/drawing/2014/main" id="{EBA28F19-6003-ED85-4C30-7FFF16D84AB0}"/>
              </a:ext>
            </a:extLst>
          </p:cNvPr>
          <p:cNvSpPr/>
          <p:nvPr/>
        </p:nvSpPr>
        <p:spPr>
          <a:xfrm>
            <a:off x="6634583" y="2102802"/>
            <a:ext cx="4536892" cy="815258"/>
          </a:xfrm>
          <a:prstGeom prst="rect">
            <a:avLst/>
          </a:prstGeom>
          <a:solidFill>
            <a:srgbClr val="F6F6C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Google Shape;579;p36">
            <a:extLst>
              <a:ext uri="{FF2B5EF4-FFF2-40B4-BE49-F238E27FC236}">
                <a16:creationId xmlns:a16="http://schemas.microsoft.com/office/drawing/2014/main" id="{87CE9F61-4FA5-C056-E728-A33D640360BB}"/>
              </a:ext>
            </a:extLst>
          </p:cNvPr>
          <p:cNvSpPr txBox="1"/>
          <p:nvPr/>
        </p:nvSpPr>
        <p:spPr>
          <a:xfrm>
            <a:off x="1066928" y="2044156"/>
            <a:ext cx="486182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en-US" altLang="ko" sz="11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CountVectorizer</a:t>
            </a:r>
            <a:r>
              <a:rPr lang="en-US" altLang="ko" sz="11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sz="11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임베딩 진행</a:t>
            </a:r>
            <a:endParaRPr sz="11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" altLang="en-US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전처리된 리뷰데이터를 각 토큰</a:t>
            </a:r>
            <a:r>
              <a:rPr lang="en-US" altLang="ko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</a:t>
            </a:r>
            <a:r>
              <a:rPr lang="en-US" altLang="ko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들을 </a:t>
            </a:r>
            <a:r>
              <a:rPr lang="en-US" altLang="ko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DTM(</a:t>
            </a:r>
            <a:r>
              <a:rPr lang="ko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 행렬</a:t>
            </a:r>
            <a:r>
              <a:rPr lang="en-US" altLang="ko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변환</a:t>
            </a:r>
            <a:endParaRPr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2) 1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임베딩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값과 </a:t>
            </a:r>
            <a:r>
              <a:rPr lang="en-US" altLang="ko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BERT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r>
              <a:rPr lang="ko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임베딩한 </a:t>
            </a:r>
            <a:r>
              <a:rPr lang="ko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값을 </a:t>
            </a:r>
            <a:r>
              <a:rPr lang="en-US" altLang="ko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CTM(contextualized-topic-models)</a:t>
            </a:r>
            <a:r>
              <a:rPr lang="ko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학습</a:t>
            </a:r>
            <a:r>
              <a:rPr lang="ko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시키고 </a:t>
            </a:r>
            <a:r>
              <a:rPr lang="en-US" altLang="ko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n_components</a:t>
            </a:r>
            <a:r>
              <a:rPr lang="en-US" altLang="ko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토픽 수</a:t>
            </a:r>
            <a:r>
              <a:rPr lang="en-US" altLang="ko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지정하여 군집을 확인</a:t>
            </a:r>
            <a:endParaRPr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Google Shape;580;p36">
            <a:extLst>
              <a:ext uri="{FF2B5EF4-FFF2-40B4-BE49-F238E27FC236}">
                <a16:creationId xmlns:a16="http://schemas.microsoft.com/office/drawing/2014/main" id="{11F7C0AC-634F-134C-E7D1-142FC3CC97CF}"/>
              </a:ext>
            </a:extLst>
          </p:cNvPr>
          <p:cNvSpPr txBox="1"/>
          <p:nvPr/>
        </p:nvSpPr>
        <p:spPr>
          <a:xfrm>
            <a:off x="6635326" y="2181459"/>
            <a:ext cx="4535405" cy="769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ko" altLang="en-US" sz="1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전처리된 리뷰데이터에서 </a:t>
            </a:r>
            <a:r>
              <a:rPr lang="en-US" altLang="ko" sz="1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Coherence Score</a:t>
            </a:r>
            <a:r>
              <a:rPr lang="ko" altLang="en-US" sz="1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선정한 </a:t>
            </a:r>
            <a:endParaRPr sz="11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" altLang="en-US" sz="1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토픽의 개수만큼의 군집이 생성 </a:t>
            </a:r>
            <a:r>
              <a:rPr lang="en-US" altLang="ko" sz="1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" sz="1133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" sz="1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1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하이퍼 파라미터 튜닝을 통한 군집 개선</a:t>
            </a:r>
            <a:r>
              <a:rPr lang="en-US" altLang="ko" sz="1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sz="11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Google Shape;581;p36">
            <a:extLst>
              <a:ext uri="{FF2B5EF4-FFF2-40B4-BE49-F238E27FC236}">
                <a16:creationId xmlns:a16="http://schemas.microsoft.com/office/drawing/2014/main" id="{30C92147-4147-471A-725E-2AE33E81F97C}"/>
              </a:ext>
            </a:extLst>
          </p:cNvPr>
          <p:cNvSpPr txBox="1"/>
          <p:nvPr/>
        </p:nvSpPr>
        <p:spPr>
          <a:xfrm>
            <a:off x="1090659" y="1522319"/>
            <a:ext cx="408298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ko" altLang="en-US" sz="9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임베딩</a:t>
            </a:r>
            <a:r>
              <a:rPr lang="en-US" altLang="ko" sz="9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" altLang="en-US" sz="9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인간의 언어를 컴퓨터가 이해할 수 있도록 변환하는 과정</a:t>
            </a:r>
            <a:endParaRPr sz="17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Google Shape;582;p36">
            <a:extLst>
              <a:ext uri="{FF2B5EF4-FFF2-40B4-BE49-F238E27FC236}">
                <a16:creationId xmlns:a16="http://schemas.microsoft.com/office/drawing/2014/main" id="{97E60FEE-FCA2-2ECA-E51F-E48414494B3D}"/>
              </a:ext>
            </a:extLst>
          </p:cNvPr>
          <p:cNvSpPr/>
          <p:nvPr/>
        </p:nvSpPr>
        <p:spPr>
          <a:xfrm>
            <a:off x="6782943" y="5429571"/>
            <a:ext cx="3524976" cy="877341"/>
          </a:xfrm>
          <a:prstGeom prst="rect">
            <a:avLst/>
          </a:prstGeom>
          <a:solidFill>
            <a:srgbClr val="B6DB5B">
              <a:alpha val="4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Google Shape;583;p36">
            <a:extLst>
              <a:ext uri="{FF2B5EF4-FFF2-40B4-BE49-F238E27FC236}">
                <a16:creationId xmlns:a16="http://schemas.microsoft.com/office/drawing/2014/main" id="{098717A0-E1E6-DDF2-BC31-495CA741A8A4}"/>
              </a:ext>
            </a:extLst>
          </p:cNvPr>
          <p:cNvSpPr txBox="1"/>
          <p:nvPr/>
        </p:nvSpPr>
        <p:spPr>
          <a:xfrm>
            <a:off x="10307925" y="5502450"/>
            <a:ext cx="1158759" cy="57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ko" altLang="en-US" sz="1067" b="1" dirty="0">
                <a:solidFill>
                  <a:srgbClr val="B6DB5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하이퍼</a:t>
            </a:r>
            <a:endParaRPr sz="1067" b="1" dirty="0">
              <a:solidFill>
                <a:srgbClr val="B6DB5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" altLang="en-US" sz="1067" b="1" dirty="0">
                <a:solidFill>
                  <a:srgbClr val="B6DB5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파라미터</a:t>
            </a:r>
            <a:endParaRPr sz="1067" b="1" dirty="0">
              <a:solidFill>
                <a:srgbClr val="B6DB5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461;p32">
            <a:extLst>
              <a:ext uri="{FF2B5EF4-FFF2-40B4-BE49-F238E27FC236}">
                <a16:creationId xmlns:a16="http://schemas.microsoft.com/office/drawing/2014/main" id="{7675D602-CB76-C7F3-299E-635FADB10C55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solidFill>
              <a:srgbClr val="FF9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462;p32">
            <a:extLst>
              <a:ext uri="{FF2B5EF4-FFF2-40B4-BE49-F238E27FC236}">
                <a16:creationId xmlns:a16="http://schemas.microsoft.com/office/drawing/2014/main" id="{38CD9E45-3F12-F603-7B79-7D209CC8B24E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PCA </a:t>
            </a: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463;p32">
            <a:extLst>
              <a:ext uri="{FF2B5EF4-FFF2-40B4-BE49-F238E27FC236}">
                <a16:creationId xmlns:a16="http://schemas.microsoft.com/office/drawing/2014/main" id="{CE6A57D8-C2A6-21D2-0D8D-1F0E924F6F33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464;p32">
            <a:extLst>
              <a:ext uri="{FF2B5EF4-FFF2-40B4-BE49-F238E27FC236}">
                <a16:creationId xmlns:a16="http://schemas.microsoft.com/office/drawing/2014/main" id="{E82249A7-F075-F102-E37C-B5718E012E9F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479;p32">
            <a:extLst>
              <a:ext uri="{FF2B5EF4-FFF2-40B4-BE49-F238E27FC236}">
                <a16:creationId xmlns:a16="http://schemas.microsoft.com/office/drawing/2014/main" id="{9C6FB7B0-DABA-7D7E-C08B-4DE24FBC441A}"/>
              </a:ext>
            </a:extLst>
          </p:cNvPr>
          <p:cNvSpPr txBox="1"/>
          <p:nvPr/>
        </p:nvSpPr>
        <p:spPr>
          <a:xfrm>
            <a:off x="8657622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단어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 </a:t>
            </a:r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Google Shape;74;p15">
            <a:extLst>
              <a:ext uri="{FF2B5EF4-FFF2-40B4-BE49-F238E27FC236}">
                <a16:creationId xmlns:a16="http://schemas.microsoft.com/office/drawing/2014/main" id="{FD0A748B-9E68-0B29-2260-677ACB0BCB5B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(</a:t>
            </a:r>
            <a:r>
              <a:rPr lang="ko-KR" altLang="en-US" sz="1600" b="1" dirty="0" err="1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리뷰데이터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</a:t>
            </a:r>
            <a:r>
              <a:rPr lang="ko-KR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분류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F9D0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27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219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16">
            <a:extLst>
              <a:ext uri="{FF2B5EF4-FFF2-40B4-BE49-F238E27FC236}">
                <a16:creationId xmlns:a16="http://schemas.microsoft.com/office/drawing/2014/main" id="{5BCD3824-88C0-D3A1-9839-0704AFE94CDC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PCA </a:t>
            </a:r>
            <a:r>
              <a:rPr lang="ko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주성분 분석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Google Shape;588;p37">
            <a:extLst>
              <a:ext uri="{FF2B5EF4-FFF2-40B4-BE49-F238E27FC236}">
                <a16:creationId xmlns:a16="http://schemas.microsoft.com/office/drawing/2014/main" id="{88EDE464-B395-0D90-E12C-0094549EF3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869" y="2618300"/>
            <a:ext cx="4822369" cy="24823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94;p37">
            <a:extLst>
              <a:ext uri="{FF2B5EF4-FFF2-40B4-BE49-F238E27FC236}">
                <a16:creationId xmlns:a16="http://schemas.microsoft.com/office/drawing/2014/main" id="{87635E63-2603-68CE-0D5C-B2767682415E}"/>
              </a:ext>
            </a:extLst>
          </p:cNvPr>
          <p:cNvSpPr/>
          <p:nvPr/>
        </p:nvSpPr>
        <p:spPr>
          <a:xfrm>
            <a:off x="5364400" y="3635084"/>
            <a:ext cx="731600" cy="44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595;p37">
            <a:extLst>
              <a:ext uri="{FF2B5EF4-FFF2-40B4-BE49-F238E27FC236}">
                <a16:creationId xmlns:a16="http://schemas.microsoft.com/office/drawing/2014/main" id="{7B67200A-0666-EC6A-9C65-9C52CA8DF71F}"/>
              </a:ext>
            </a:extLst>
          </p:cNvPr>
          <p:cNvSpPr/>
          <p:nvPr/>
        </p:nvSpPr>
        <p:spPr>
          <a:xfrm>
            <a:off x="6739700" y="2141333"/>
            <a:ext cx="4822400" cy="381200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k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PCA</a:t>
            </a:r>
            <a:r>
              <a:rPr lang="ko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통한 제품 속성 군집 효율성 확인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598;p37">
            <a:extLst>
              <a:ext uri="{FF2B5EF4-FFF2-40B4-BE49-F238E27FC236}">
                <a16:creationId xmlns:a16="http://schemas.microsoft.com/office/drawing/2014/main" id="{D8389A62-5E68-148A-E169-A3077936C407}"/>
              </a:ext>
            </a:extLst>
          </p:cNvPr>
          <p:cNvSpPr/>
          <p:nvPr/>
        </p:nvSpPr>
        <p:spPr>
          <a:xfrm rot="427069">
            <a:off x="9740151" y="4015954"/>
            <a:ext cx="1578565" cy="600229"/>
          </a:xfrm>
          <a:prstGeom prst="ellipse">
            <a:avLst/>
          </a:prstGeom>
          <a:solidFill>
            <a:srgbClr val="FF0000">
              <a:alpha val="434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Google Shape;599;p37">
            <a:extLst>
              <a:ext uri="{FF2B5EF4-FFF2-40B4-BE49-F238E27FC236}">
                <a16:creationId xmlns:a16="http://schemas.microsoft.com/office/drawing/2014/main" id="{AF94C3F9-250C-498C-E965-098D281A7CE7}"/>
              </a:ext>
            </a:extLst>
          </p:cNvPr>
          <p:cNvSpPr/>
          <p:nvPr/>
        </p:nvSpPr>
        <p:spPr>
          <a:xfrm rot="-2268246">
            <a:off x="7501519" y="3951539"/>
            <a:ext cx="1418028" cy="451580"/>
          </a:xfrm>
          <a:prstGeom prst="ellipse">
            <a:avLst/>
          </a:prstGeom>
          <a:solidFill>
            <a:srgbClr val="FFFF00">
              <a:alpha val="389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600;p37">
            <a:extLst>
              <a:ext uri="{FF2B5EF4-FFF2-40B4-BE49-F238E27FC236}">
                <a16:creationId xmlns:a16="http://schemas.microsoft.com/office/drawing/2014/main" id="{7A054586-28E0-8856-0329-A558AE2FFD3E}"/>
              </a:ext>
            </a:extLst>
          </p:cNvPr>
          <p:cNvSpPr/>
          <p:nvPr/>
        </p:nvSpPr>
        <p:spPr>
          <a:xfrm rot="-1156991">
            <a:off x="8747447" y="2744770"/>
            <a:ext cx="1418373" cy="501717"/>
          </a:xfrm>
          <a:prstGeom prst="ellipse">
            <a:avLst/>
          </a:prstGeom>
          <a:solidFill>
            <a:srgbClr val="00FF00">
              <a:alpha val="333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601;p37">
            <a:extLst>
              <a:ext uri="{FF2B5EF4-FFF2-40B4-BE49-F238E27FC236}">
                <a16:creationId xmlns:a16="http://schemas.microsoft.com/office/drawing/2014/main" id="{0430E454-B0E8-A389-9D11-71B993561F6A}"/>
              </a:ext>
            </a:extLst>
          </p:cNvPr>
          <p:cNvSpPr/>
          <p:nvPr/>
        </p:nvSpPr>
        <p:spPr>
          <a:xfrm rot="-1801239">
            <a:off x="7054612" y="3316035"/>
            <a:ext cx="1742113" cy="672920"/>
          </a:xfrm>
          <a:prstGeom prst="ellipse">
            <a:avLst/>
          </a:prstGeom>
          <a:solidFill>
            <a:srgbClr val="0000FF">
              <a:alpha val="308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602;p37">
            <a:extLst>
              <a:ext uri="{FF2B5EF4-FFF2-40B4-BE49-F238E27FC236}">
                <a16:creationId xmlns:a16="http://schemas.microsoft.com/office/drawing/2014/main" id="{D533E9CD-2D76-C973-F4BA-55B481370546}"/>
              </a:ext>
            </a:extLst>
          </p:cNvPr>
          <p:cNvSpPr/>
          <p:nvPr/>
        </p:nvSpPr>
        <p:spPr>
          <a:xfrm rot="4207743">
            <a:off x="8770128" y="3652117"/>
            <a:ext cx="1065011" cy="475503"/>
          </a:xfrm>
          <a:prstGeom prst="ellipse">
            <a:avLst/>
          </a:prstGeom>
          <a:solidFill>
            <a:srgbClr val="9900FF">
              <a:alpha val="377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603;p37">
            <a:extLst>
              <a:ext uri="{FF2B5EF4-FFF2-40B4-BE49-F238E27FC236}">
                <a16:creationId xmlns:a16="http://schemas.microsoft.com/office/drawing/2014/main" id="{E15A7A2B-493A-28F1-FE75-370785A74043}"/>
              </a:ext>
            </a:extLst>
          </p:cNvPr>
          <p:cNvSpPr/>
          <p:nvPr/>
        </p:nvSpPr>
        <p:spPr>
          <a:xfrm rot="-1800436">
            <a:off x="8010226" y="4163100"/>
            <a:ext cx="834217" cy="406441"/>
          </a:xfrm>
          <a:prstGeom prst="ellipse">
            <a:avLst/>
          </a:prstGeom>
          <a:solidFill>
            <a:srgbClr val="FF0000">
              <a:alpha val="434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Google Shape;604;p37">
            <a:extLst>
              <a:ext uri="{FF2B5EF4-FFF2-40B4-BE49-F238E27FC236}">
                <a16:creationId xmlns:a16="http://schemas.microsoft.com/office/drawing/2014/main" id="{E47998B5-4373-2B4B-FCB9-DAE70249473E}"/>
              </a:ext>
            </a:extLst>
          </p:cNvPr>
          <p:cNvSpPr txBox="1"/>
          <p:nvPr/>
        </p:nvSpPr>
        <p:spPr>
          <a:xfrm>
            <a:off x="10099633" y="4090267"/>
            <a:ext cx="859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군집</a:t>
            </a:r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sz="1067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Google Shape;605;p37">
            <a:extLst>
              <a:ext uri="{FF2B5EF4-FFF2-40B4-BE49-F238E27FC236}">
                <a16:creationId xmlns:a16="http://schemas.microsoft.com/office/drawing/2014/main" id="{E444D021-6530-FCA7-495C-8E29E42C3F6A}"/>
              </a:ext>
            </a:extLst>
          </p:cNvPr>
          <p:cNvSpPr txBox="1"/>
          <p:nvPr/>
        </p:nvSpPr>
        <p:spPr>
          <a:xfrm>
            <a:off x="7997533" y="4161133"/>
            <a:ext cx="859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군집</a:t>
            </a:r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sz="1067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Google Shape;606;p37">
            <a:extLst>
              <a:ext uri="{FF2B5EF4-FFF2-40B4-BE49-F238E27FC236}">
                <a16:creationId xmlns:a16="http://schemas.microsoft.com/office/drawing/2014/main" id="{99FB99F4-EBAA-C388-660D-CFA8FA248E0C}"/>
              </a:ext>
            </a:extLst>
          </p:cNvPr>
          <p:cNvSpPr txBox="1"/>
          <p:nvPr/>
        </p:nvSpPr>
        <p:spPr>
          <a:xfrm rot="-2389563">
            <a:off x="7780835" y="3904832"/>
            <a:ext cx="859384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군집</a:t>
            </a:r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sz="1067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Google Shape;607;p37">
            <a:extLst>
              <a:ext uri="{FF2B5EF4-FFF2-40B4-BE49-F238E27FC236}">
                <a16:creationId xmlns:a16="http://schemas.microsoft.com/office/drawing/2014/main" id="{DAF9F191-66AD-28F9-C216-AB58D96A7B15}"/>
              </a:ext>
            </a:extLst>
          </p:cNvPr>
          <p:cNvSpPr txBox="1"/>
          <p:nvPr/>
        </p:nvSpPr>
        <p:spPr>
          <a:xfrm>
            <a:off x="8983433" y="2774833"/>
            <a:ext cx="859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군집</a:t>
            </a:r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sz="1067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Google Shape;608;p37">
            <a:extLst>
              <a:ext uri="{FF2B5EF4-FFF2-40B4-BE49-F238E27FC236}">
                <a16:creationId xmlns:a16="http://schemas.microsoft.com/office/drawing/2014/main" id="{FC271954-48ED-1C57-389C-E3FF4036E105}"/>
              </a:ext>
            </a:extLst>
          </p:cNvPr>
          <p:cNvSpPr txBox="1"/>
          <p:nvPr/>
        </p:nvSpPr>
        <p:spPr>
          <a:xfrm>
            <a:off x="7459100" y="3429000"/>
            <a:ext cx="859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군집</a:t>
            </a:r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sz="1067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Google Shape;609;p37">
            <a:extLst>
              <a:ext uri="{FF2B5EF4-FFF2-40B4-BE49-F238E27FC236}">
                <a16:creationId xmlns:a16="http://schemas.microsoft.com/office/drawing/2014/main" id="{FF9F0972-64CA-1A01-DAD7-10952B42491A}"/>
              </a:ext>
            </a:extLst>
          </p:cNvPr>
          <p:cNvSpPr txBox="1"/>
          <p:nvPr/>
        </p:nvSpPr>
        <p:spPr>
          <a:xfrm>
            <a:off x="8872833" y="3684667"/>
            <a:ext cx="859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군집</a:t>
            </a:r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sz="1067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461;p32">
            <a:extLst>
              <a:ext uri="{FF2B5EF4-FFF2-40B4-BE49-F238E27FC236}">
                <a16:creationId xmlns:a16="http://schemas.microsoft.com/office/drawing/2014/main" id="{ADAC7AB9-8C82-D7B9-7C48-9CFCF6432279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Google Shape;462;p32">
            <a:extLst>
              <a:ext uri="{FF2B5EF4-FFF2-40B4-BE49-F238E27FC236}">
                <a16:creationId xmlns:a16="http://schemas.microsoft.com/office/drawing/2014/main" id="{6F42B2D5-BFF1-F945-731D-700797C85DA6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38100" cap="flat" cmpd="sng">
            <a:solidFill>
              <a:srgbClr val="FF9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PCA </a:t>
            </a: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Google Shape;463;p32">
            <a:extLst>
              <a:ext uri="{FF2B5EF4-FFF2-40B4-BE49-F238E27FC236}">
                <a16:creationId xmlns:a16="http://schemas.microsoft.com/office/drawing/2014/main" id="{FC9D502F-A5DB-7924-612B-ABBE4F4EFAB5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Google Shape;464;p32">
            <a:extLst>
              <a:ext uri="{FF2B5EF4-FFF2-40B4-BE49-F238E27FC236}">
                <a16:creationId xmlns:a16="http://schemas.microsoft.com/office/drawing/2014/main" id="{DBA66AB6-167D-3043-0CD7-9D936AFFF2B6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479;p32">
            <a:extLst>
              <a:ext uri="{FF2B5EF4-FFF2-40B4-BE49-F238E27FC236}">
                <a16:creationId xmlns:a16="http://schemas.microsoft.com/office/drawing/2014/main" id="{6E795052-A0CD-044B-C676-F8894966115C}"/>
              </a:ext>
            </a:extLst>
          </p:cNvPr>
          <p:cNvSpPr txBox="1"/>
          <p:nvPr/>
        </p:nvSpPr>
        <p:spPr>
          <a:xfrm>
            <a:off x="8657622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단어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 </a:t>
            </a:r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Google Shape;74;p15">
            <a:extLst>
              <a:ext uri="{FF2B5EF4-FFF2-40B4-BE49-F238E27FC236}">
                <a16:creationId xmlns:a16="http://schemas.microsoft.com/office/drawing/2014/main" id="{5108D411-C840-A88E-C205-956106C1BB40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(</a:t>
            </a:r>
            <a:r>
              <a:rPr lang="ko-KR" altLang="en-US" sz="1600" b="1" dirty="0" err="1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리뷰데이터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</a:t>
            </a:r>
            <a:r>
              <a:rPr lang="ko-KR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분류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F9D0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54367" y="1487642"/>
            <a:ext cx="4506010" cy="4703502"/>
            <a:chOff x="454367" y="1760133"/>
            <a:chExt cx="4506010" cy="4703502"/>
          </a:xfrm>
        </p:grpSpPr>
        <p:sp>
          <p:nvSpPr>
            <p:cNvPr id="5" name="Google Shape;592;p37">
              <a:extLst>
                <a:ext uri="{FF2B5EF4-FFF2-40B4-BE49-F238E27FC236}">
                  <a16:creationId xmlns:a16="http://schemas.microsoft.com/office/drawing/2014/main" id="{AFB1CE34-7A7E-89B7-51F5-B026409D10C8}"/>
                </a:ext>
              </a:extLst>
            </p:cNvPr>
            <p:cNvSpPr/>
            <p:nvPr/>
          </p:nvSpPr>
          <p:spPr>
            <a:xfrm>
              <a:off x="454377" y="1760133"/>
              <a:ext cx="4506000" cy="381200"/>
            </a:xfrm>
            <a:prstGeom prst="rect">
              <a:avLst/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altLang="ko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Gensim</a:t>
              </a:r>
              <a:r>
                <a:rPr lang="en-US" altLang="ko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기반 </a:t>
              </a:r>
              <a:r>
                <a:rPr lang="en-US" altLang="ko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LDA </a:t>
              </a:r>
              <a:r>
                <a:rPr lang="ko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군집 </a:t>
              </a:r>
              <a:r>
                <a:rPr lang="en-US" altLang="ko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PCA</a:t>
              </a:r>
              <a:endParaRPr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" name="Google Shape;593;p37">
              <a:extLst>
                <a:ext uri="{FF2B5EF4-FFF2-40B4-BE49-F238E27FC236}">
                  <a16:creationId xmlns:a16="http://schemas.microsoft.com/office/drawing/2014/main" id="{1A1BD644-A272-E202-6591-9B833089059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4367" y="4460654"/>
              <a:ext cx="4506000" cy="2002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596;p37">
              <a:extLst>
                <a:ext uri="{FF2B5EF4-FFF2-40B4-BE49-F238E27FC236}">
                  <a16:creationId xmlns:a16="http://schemas.microsoft.com/office/drawing/2014/main" id="{33940428-38FA-CE85-7E27-2B3824D74E85}"/>
                </a:ext>
              </a:extLst>
            </p:cNvPr>
            <p:cNvSpPr/>
            <p:nvPr/>
          </p:nvSpPr>
          <p:spPr>
            <a:xfrm>
              <a:off x="454367" y="2132733"/>
              <a:ext cx="4506000" cy="564747"/>
            </a:xfrm>
            <a:prstGeom prst="rect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Google Shape;597;p37">
              <a:extLst>
                <a:ext uri="{FF2B5EF4-FFF2-40B4-BE49-F238E27FC236}">
                  <a16:creationId xmlns:a16="http://schemas.microsoft.com/office/drawing/2014/main" id="{F1413A74-5BD9-0D17-31EE-20B484955080}"/>
                </a:ext>
              </a:extLst>
            </p:cNvPr>
            <p:cNvSpPr txBox="1"/>
            <p:nvPr/>
          </p:nvSpPr>
          <p:spPr>
            <a:xfrm>
              <a:off x="454367" y="2062767"/>
              <a:ext cx="4506000" cy="6977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ko" sz="14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LDA </a:t>
              </a:r>
              <a:r>
                <a:rPr lang="ko" altLang="en-US" sz="14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기반 분류된 군집의 </a:t>
              </a:r>
              <a:endParaRPr sz="14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1467" b="1" dirty="0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키워드 빈도수 변수를 차원 축소</a:t>
              </a:r>
              <a:r>
                <a:rPr lang="ko" altLang="en-US" sz="1467" dirty="0">
                  <a:solidFill>
                    <a:srgbClr val="F10D3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" altLang="en-US" sz="14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한 후 시각화</a:t>
              </a:r>
              <a:endParaRPr sz="14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367" y="2697481"/>
              <a:ext cx="4506000" cy="1654618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606550" y="2433639"/>
            <a:ext cx="463549" cy="1645969"/>
          </a:xfrm>
          <a:prstGeom prst="rect">
            <a:avLst/>
          </a:prstGeom>
          <a:noFill/>
          <a:ln w="57150">
            <a:solidFill>
              <a:srgbClr val="F10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708150" y="2465553"/>
            <a:ext cx="250825" cy="18239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548868" y="2433640"/>
            <a:ext cx="569387" cy="276999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b="1" dirty="0" err="1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토픽모델링</a:t>
            </a:r>
            <a:endParaRPr lang="en-US" altLang="ko-KR" sz="6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sz="6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군집 번호</a:t>
            </a:r>
            <a:endParaRPr lang="ko-KR" altLang="en-US" sz="6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28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62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oogle Shape;617;p38">
            <a:extLst>
              <a:ext uri="{FF2B5EF4-FFF2-40B4-BE49-F238E27FC236}">
                <a16:creationId xmlns:a16="http://schemas.microsoft.com/office/drawing/2014/main" id="{3508C0D1-007C-E59B-38CC-FE5D469E5F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2430286"/>
              </p:ext>
            </p:extLst>
          </p:nvPr>
        </p:nvGraphicFramePr>
        <p:xfrm>
          <a:off x="415600" y="1677637"/>
          <a:ext cx="11075359" cy="4701080"/>
        </p:xfrm>
        <a:graphic>
          <a:graphicData uri="http://schemas.openxmlformats.org/drawingml/2006/table">
            <a:tbl>
              <a:tblPr>
                <a:noFill/>
                <a:tableStyleId>{07DEC2A4-1512-407E-9C44-CADECBCAB787}</a:tableStyleId>
              </a:tblPr>
              <a:tblGrid>
                <a:gridCol w="596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4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1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90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94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군집</a:t>
                      </a:r>
                      <a:endParaRPr sz="1300" b="1" dirty="0"/>
                    </a:p>
                  </a:txBody>
                  <a:tcPr marL="48000" marR="48000" marT="48000" marB="4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키워드</a:t>
                      </a:r>
                      <a:endParaRPr sz="1300" b="1" dirty="0"/>
                    </a:p>
                  </a:txBody>
                  <a:tcPr marL="48000" marR="48000" marT="48000" marB="4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  <a:endParaRPr sz="1300" b="1" dirty="0"/>
                    </a:p>
                  </a:txBody>
                  <a:tcPr marL="48000" marR="48000" marT="48000" marB="480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제품효과</a:t>
                      </a:r>
                      <a:endParaRPr sz="1300" b="1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제품 만족도(3점만점)</a:t>
                      </a:r>
                      <a:endParaRPr sz="1300" b="1" dirty="0"/>
                    </a:p>
                  </a:txBody>
                  <a:tcPr marL="48000" marR="48000" marT="48000" marB="4800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1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sz="1400" b="1" dirty="0"/>
                    </a:p>
                  </a:txBody>
                  <a:tcPr marL="48000" marR="48000" marT="48000" marB="48000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트러블, 수분, 세정력, 보습, 메이크업, 건성, </a:t>
                      </a:r>
                      <a:endParaRPr lang="en-US" altLang="ko" sz="14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진정, 저자극, 세안, 화장</a:t>
                      </a:r>
                      <a:endParaRPr sz="1400" dirty="0"/>
                    </a:p>
                  </a:txBody>
                  <a:tcPr marL="48000" marR="48000" marT="48000" marB="48000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스킨케어 50.6%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클렌징 48.9%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바디케어 0.5%</a:t>
                      </a:r>
                      <a:endParaRPr sz="1400" dirty="0"/>
                    </a:p>
                  </a:txBody>
                  <a:tcPr marL="48000" marR="48000" marT="48000" marB="480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보습에 좋아요 30.1%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진정에 좋아요 19.1%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주름/미백에 좋아요 0.5%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자극도 2.8점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세정력 2.7점</a:t>
                      </a:r>
                      <a:endParaRPr sz="1400" dirty="0"/>
                    </a:p>
                  </a:txBody>
                  <a:tcPr marL="48000" marR="48000" marT="48000" marB="48000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보습력 2.5점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향 2.4점</a:t>
                      </a:r>
                      <a:endParaRPr sz="1400" dirty="0"/>
                    </a:p>
                  </a:txBody>
                  <a:tcPr marL="48000" marR="48000" marT="48000" marB="48000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1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sz="1400" b="1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흡수, 트러블, 쿨링, 진정, 저자극, 여드름, 수분, 보습, 모공, 지성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스킨케어 80.8%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마스크팩 19.2%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보습에 좋아요 31.2%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진정에 좋아요 47.9%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주름/미백에 좋아요 16.7%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자극도 2.6점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66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sz="1400" b="1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피지, 저자극, 세정력, 보습, 거품, 각질, 향, </a:t>
                      </a:r>
                      <a:endParaRPr lang="en-US" altLang="ko" sz="14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트러블, 냄새, 건조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클렌징 25.5%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바디케어 71.6%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마스크팩 2.9%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보습에 좋아요 1.1%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진정에 좋아요 0.8%%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주름/미백에 좋아요 0.8%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발림성 2.7점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향 2.7점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세정력 2.7점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보습력  2.6점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자극도 2.6점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지속력 2.6점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끈적임 2.4점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66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sz="1400" b="1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흡수, 트러블, 진정, 지성, 저자극, 유분, 수분, 보습, 건조, 피지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스킨케어 68.1%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바디케어 18.9%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마스크팩 0.5%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선케어12.5%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보습에 좋아요 40.7%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진정에 좋아요 17.8%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주름/미백에 좋아요 6.0%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자극도 2.8점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보습력 2.7점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발림성 2.6점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향 2.6점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지속력 2.6점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끈적임 2.5점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44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sz="1400" b="1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피지, 트러블, 지성, 저자극, 여드름, 약산성, </a:t>
                      </a:r>
                      <a:endParaRPr lang="en-US" altLang="ko" sz="14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세정력, 모공, 건조, 거품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클렌징 81.4%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바디케어 8.9%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마스크팩 9.7%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보습에 좋아요 1.5%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진정에 좋아요 1.8%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주름/미백에 좋아요 0.7%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자극도 2.7점</a:t>
                      </a:r>
                      <a:endParaRPr sz="1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보습력 2.6점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세정력 2.5점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향 2.5점</a:t>
                      </a:r>
                      <a:endParaRPr sz="1400" dirty="0"/>
                    </a:p>
                  </a:txBody>
                  <a:tcPr marL="48000" marR="48000" marT="48000" marB="480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Google Shape;618;p38">
            <a:extLst>
              <a:ext uri="{FF2B5EF4-FFF2-40B4-BE49-F238E27FC236}">
                <a16:creationId xmlns:a16="http://schemas.microsoft.com/office/drawing/2014/main" id="{55B1683B-AB02-9F30-FA33-80E16553C6E5}"/>
              </a:ext>
            </a:extLst>
          </p:cNvPr>
          <p:cNvSpPr txBox="1"/>
          <p:nvPr/>
        </p:nvSpPr>
        <p:spPr>
          <a:xfrm>
            <a:off x="392726" y="1246833"/>
            <a:ext cx="6600929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ko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 각 군집 별 키워드는 연구자의 주관에 따라 </a:t>
            </a:r>
            <a:r>
              <a:rPr lang="en-US" altLang="ko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개로 축소</a:t>
            </a:r>
            <a:endParaRPr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</a:t>
            </a:r>
            <a:r>
              <a:rPr lang="ko" altLang="en-US" sz="1950" b="1" dirty="0">
                <a:solidFill>
                  <a:srgbClr val="3C40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 특징 확인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575;p36">
            <a:extLst>
              <a:ext uri="{FF2B5EF4-FFF2-40B4-BE49-F238E27FC236}">
                <a16:creationId xmlns:a16="http://schemas.microsoft.com/office/drawing/2014/main" id="{8DF18899-526E-56AD-914A-8E3E61CAF095}"/>
              </a:ext>
            </a:extLst>
          </p:cNvPr>
          <p:cNvSpPr/>
          <p:nvPr/>
        </p:nvSpPr>
        <p:spPr>
          <a:xfrm>
            <a:off x="4550569" y="2236097"/>
            <a:ext cx="1545431" cy="430847"/>
          </a:xfrm>
          <a:prstGeom prst="rect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575;p36">
            <a:extLst>
              <a:ext uri="{FF2B5EF4-FFF2-40B4-BE49-F238E27FC236}">
                <a16:creationId xmlns:a16="http://schemas.microsoft.com/office/drawing/2014/main" id="{DFD71D5C-A5C8-45D8-C38E-9EF905DC9947}"/>
              </a:ext>
            </a:extLst>
          </p:cNvPr>
          <p:cNvSpPr/>
          <p:nvPr/>
        </p:nvSpPr>
        <p:spPr>
          <a:xfrm>
            <a:off x="6563519" y="2236097"/>
            <a:ext cx="1824831" cy="228289"/>
          </a:xfrm>
          <a:prstGeom prst="rect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461;p32">
            <a:extLst>
              <a:ext uri="{FF2B5EF4-FFF2-40B4-BE49-F238E27FC236}">
                <a16:creationId xmlns:a16="http://schemas.microsoft.com/office/drawing/2014/main" id="{D5BCDC65-21DF-9878-2899-536D5711C3BA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Google Shape;462;p32">
            <a:extLst>
              <a:ext uri="{FF2B5EF4-FFF2-40B4-BE49-F238E27FC236}">
                <a16:creationId xmlns:a16="http://schemas.microsoft.com/office/drawing/2014/main" id="{86850AA6-3D29-E46F-A5E2-9BB15884677D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38100" cap="flat" cmpd="sng">
            <a:solidFill>
              <a:srgbClr val="FF9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PCA </a:t>
            </a: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463;p32">
            <a:extLst>
              <a:ext uri="{FF2B5EF4-FFF2-40B4-BE49-F238E27FC236}">
                <a16:creationId xmlns:a16="http://schemas.microsoft.com/office/drawing/2014/main" id="{F03297F5-B7FB-E4DD-B32B-68B9E1F74BFF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464;p32">
            <a:extLst>
              <a:ext uri="{FF2B5EF4-FFF2-40B4-BE49-F238E27FC236}">
                <a16:creationId xmlns:a16="http://schemas.microsoft.com/office/drawing/2014/main" id="{848A0927-02A6-26A3-A4E3-754C92171288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479;p32">
            <a:extLst>
              <a:ext uri="{FF2B5EF4-FFF2-40B4-BE49-F238E27FC236}">
                <a16:creationId xmlns:a16="http://schemas.microsoft.com/office/drawing/2014/main" id="{20C7B729-888E-8C29-A64A-3E3444AA73E4}"/>
              </a:ext>
            </a:extLst>
          </p:cNvPr>
          <p:cNvSpPr txBox="1"/>
          <p:nvPr/>
        </p:nvSpPr>
        <p:spPr>
          <a:xfrm>
            <a:off x="8657622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단어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 </a:t>
            </a:r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74;p15">
            <a:extLst>
              <a:ext uri="{FF2B5EF4-FFF2-40B4-BE49-F238E27FC236}">
                <a16:creationId xmlns:a16="http://schemas.microsoft.com/office/drawing/2014/main" id="{C250C269-AAC1-366A-6C96-7FBBC8571A41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(</a:t>
            </a:r>
            <a:r>
              <a:rPr lang="ko-KR" altLang="en-US" sz="1600" b="1" dirty="0" err="1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리뷰데이터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</a:t>
            </a:r>
            <a:r>
              <a:rPr lang="ko-KR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분류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F9D0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29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67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050A749-5D3F-295B-AD09-EE2FF62A8F26}"/>
              </a:ext>
            </a:extLst>
          </p:cNvPr>
          <p:cNvSpPr txBox="1">
            <a:spLocks/>
          </p:cNvSpPr>
          <p:nvPr/>
        </p:nvSpPr>
        <p:spPr>
          <a:xfrm>
            <a:off x="876667" y="2943156"/>
            <a:ext cx="10915193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500" b="1">
                <a:solidFill>
                  <a:srgbClr val="221715"/>
                </a:solidFill>
              </a:rPr>
              <a:t>NLP </a:t>
            </a:r>
            <a:r>
              <a:rPr lang="ko-KR" altLang="en-US" sz="3500" b="1">
                <a:solidFill>
                  <a:srgbClr val="221715"/>
                </a:solidFill>
              </a:rPr>
              <a:t>기반 리뷰데이터를 활용한</a:t>
            </a:r>
            <a:br>
              <a:rPr lang="ko-KR" altLang="en-US" sz="3500" b="1">
                <a:solidFill>
                  <a:srgbClr val="221715"/>
                </a:solidFill>
              </a:rPr>
            </a:br>
            <a:r>
              <a:rPr lang="ko-KR" altLang="en-US" sz="3500" b="1">
                <a:solidFill>
                  <a:srgbClr val="F28280"/>
                </a:solidFill>
              </a:rPr>
              <a:t>제품 속성 분석 및 개인맞춤 추천 서비스</a:t>
            </a:r>
            <a:endParaRPr lang="ko-KR" altLang="en-US" sz="3500" b="1" dirty="0">
              <a:solidFill>
                <a:srgbClr val="F28280"/>
              </a:solidFill>
            </a:endParaRPr>
          </a:p>
        </p:txBody>
      </p:sp>
      <p:pic>
        <p:nvPicPr>
          <p:cNvPr id="6" name="Google Shape;66;p1" descr="올리브영 로고 – CJ미디어라이브러리">
            <a:extLst>
              <a:ext uri="{FF2B5EF4-FFF2-40B4-BE49-F238E27FC236}">
                <a16:creationId xmlns:a16="http://schemas.microsoft.com/office/drawing/2014/main" id="{79334DF6-58D5-CCE7-A57B-43B63B2EDB2B}"/>
              </a:ext>
            </a:extLst>
          </p:cNvPr>
          <p:cNvPicPr preferRelativeResize="0"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876667" y="2283720"/>
            <a:ext cx="2971067" cy="659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모서리가 둥근 직사각형 3"/>
          <p:cNvSpPr/>
          <p:nvPr/>
        </p:nvSpPr>
        <p:spPr>
          <a:xfrm>
            <a:off x="9912096" y="5577840"/>
            <a:ext cx="2018004" cy="539496"/>
          </a:xfrm>
          <a:prstGeom prst="roundRect">
            <a:avLst>
              <a:gd name="adj" fmla="val 50000"/>
            </a:avLst>
          </a:prstGeom>
          <a:solidFill>
            <a:srgbClr val="F28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팀명</a:t>
            </a: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추천해영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70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67DBA67A-EADC-7CE8-6BBE-A2B32AD1FFB7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(</a:t>
            </a:r>
            <a:r>
              <a:rPr lang="ko-KR" altLang="en-US" sz="1600" b="1" dirty="0" err="1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리뷰데이터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</a:t>
            </a:r>
            <a:r>
              <a:rPr lang="ko-KR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</a:t>
            </a:r>
            <a:r>
              <a:rPr lang="ko" altLang="en-US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분류</a:t>
            </a:r>
            <a:r>
              <a:rPr lang="en-US" altLang="ko" sz="1600" b="1" dirty="0">
                <a:solidFill>
                  <a:srgbClr val="FF9D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F9D0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</a:t>
            </a:r>
            <a:r>
              <a:rPr lang="ko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 </a:t>
            </a:r>
            <a:r>
              <a:rPr lang="ko-KR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군집</a:t>
            </a:r>
            <a:r>
              <a:rPr lang="ko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네이밍 및 시각화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Google Shape;623;p39">
            <a:extLst>
              <a:ext uri="{FF2B5EF4-FFF2-40B4-BE49-F238E27FC236}">
                <a16:creationId xmlns:a16="http://schemas.microsoft.com/office/drawing/2014/main" id="{D2BEB647-184F-A73B-13A7-85C5B2B4C1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7996"/>
          <a:stretch/>
        </p:blipFill>
        <p:spPr>
          <a:xfrm>
            <a:off x="9597796" y="4058448"/>
            <a:ext cx="2334131" cy="23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27;p39">
            <a:extLst>
              <a:ext uri="{FF2B5EF4-FFF2-40B4-BE49-F238E27FC236}">
                <a16:creationId xmlns:a16="http://schemas.microsoft.com/office/drawing/2014/main" id="{B3FAB428-75D3-20CC-A83B-D3CC171CE225}"/>
              </a:ext>
            </a:extLst>
          </p:cNvPr>
          <p:cNvSpPr/>
          <p:nvPr/>
        </p:nvSpPr>
        <p:spPr>
          <a:xfrm>
            <a:off x="467666" y="2003146"/>
            <a:ext cx="4068637" cy="381200"/>
          </a:xfrm>
          <a:prstGeom prst="rect">
            <a:avLst/>
          </a:prstGeom>
          <a:solidFill>
            <a:srgbClr val="F765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</a:t>
            </a:r>
            <a:r>
              <a:rPr lang="ko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 </a:t>
            </a:r>
            <a:r>
              <a:rPr lang="ko-KR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군집</a:t>
            </a:r>
            <a:r>
              <a:rPr lang="ko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네이밍</a:t>
            </a:r>
            <a:endParaRPr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Google Shape;628;p39">
            <a:extLst>
              <a:ext uri="{FF2B5EF4-FFF2-40B4-BE49-F238E27FC236}">
                <a16:creationId xmlns:a16="http://schemas.microsoft.com/office/drawing/2014/main" id="{9D966B3C-54CB-C344-00D9-BE2CEB1338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6785025"/>
              </p:ext>
            </p:extLst>
          </p:nvPr>
        </p:nvGraphicFramePr>
        <p:xfrm>
          <a:off x="467666" y="2384345"/>
          <a:ext cx="4068638" cy="3723090"/>
        </p:xfrm>
        <a:graphic>
          <a:graphicData uri="http://schemas.openxmlformats.org/drawingml/2006/table">
            <a:tbl>
              <a:tblPr>
                <a:noFill/>
                <a:tableStyleId>{07DEC2A4-1512-407E-9C44-CADECBCAB787}</a:tableStyleId>
              </a:tblPr>
              <a:tblGrid>
                <a:gridCol w="810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8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05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군집</a:t>
                      </a:r>
                      <a:endParaRPr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이름</a:t>
                      </a:r>
                      <a:endParaRPr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5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보습 </a:t>
                      </a:r>
                      <a:r>
                        <a:rPr lang="ko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집중 페이</a:t>
                      </a:r>
                      <a:r>
                        <a:rPr lang="ko-KR" alt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셜</a:t>
                      </a:r>
                      <a:r>
                        <a:rPr lang="ko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케어</a:t>
                      </a:r>
                      <a:endParaRPr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5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기능성 기초케어</a:t>
                      </a:r>
                      <a:endParaRPr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5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발림성&amp;보습 워시제품</a:t>
                      </a:r>
                      <a:endParaRPr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05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저자극, </a:t>
                      </a:r>
                      <a:r>
                        <a:rPr lang="ko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보습 페이</a:t>
                      </a:r>
                      <a:r>
                        <a:rPr lang="ko-KR" alt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셜</a:t>
                      </a:r>
                      <a:r>
                        <a:rPr lang="ko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</a:t>
                      </a:r>
                      <a:r>
                        <a:rPr lang="ko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바디케어</a:t>
                      </a:r>
                      <a:endParaRPr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5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저자극 클렌징</a:t>
                      </a:r>
                      <a:endParaRPr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" name="Google Shape;632;p39">
            <a:extLst>
              <a:ext uri="{FF2B5EF4-FFF2-40B4-BE49-F238E27FC236}">
                <a16:creationId xmlns:a16="http://schemas.microsoft.com/office/drawing/2014/main" id="{EFDB9884-0FC1-416D-0C25-1B9EF17AEDB4}"/>
              </a:ext>
            </a:extLst>
          </p:cNvPr>
          <p:cNvGrpSpPr/>
          <p:nvPr/>
        </p:nvGrpSpPr>
        <p:grpSpPr>
          <a:xfrm>
            <a:off x="4788846" y="1451345"/>
            <a:ext cx="4705674" cy="4964524"/>
            <a:chOff x="4616550" y="1076575"/>
            <a:chExt cx="3513556" cy="3706828"/>
          </a:xfrm>
        </p:grpSpPr>
        <p:pic>
          <p:nvPicPr>
            <p:cNvPr id="16" name="Google Shape;633;p39">
              <a:extLst>
                <a:ext uri="{FF2B5EF4-FFF2-40B4-BE49-F238E27FC236}">
                  <a16:creationId xmlns:a16="http://schemas.microsoft.com/office/drawing/2014/main" id="{80C195EC-ADCC-1A5D-E1C0-C0C68A12239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6553" y="1362482"/>
              <a:ext cx="3510361" cy="34209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634;p39">
              <a:extLst>
                <a:ext uri="{FF2B5EF4-FFF2-40B4-BE49-F238E27FC236}">
                  <a16:creationId xmlns:a16="http://schemas.microsoft.com/office/drawing/2014/main" id="{C35A0A19-D2C6-CA59-0393-DF152FC5E299}"/>
                </a:ext>
              </a:extLst>
            </p:cNvPr>
            <p:cNvSpPr/>
            <p:nvPr/>
          </p:nvSpPr>
          <p:spPr>
            <a:xfrm rot="-1194569">
              <a:off x="6574319" y="1722732"/>
              <a:ext cx="1555787" cy="1052143"/>
            </a:xfrm>
            <a:prstGeom prst="ellipse">
              <a:avLst/>
            </a:prstGeom>
            <a:solidFill>
              <a:srgbClr val="FF0000">
                <a:alpha val="43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Google Shape;635;p39">
              <a:extLst>
                <a:ext uri="{FF2B5EF4-FFF2-40B4-BE49-F238E27FC236}">
                  <a16:creationId xmlns:a16="http://schemas.microsoft.com/office/drawing/2014/main" id="{38E72183-C465-154B-4CF0-C5233AF8914E}"/>
                </a:ext>
              </a:extLst>
            </p:cNvPr>
            <p:cNvSpPr/>
            <p:nvPr/>
          </p:nvSpPr>
          <p:spPr>
            <a:xfrm rot="899249">
              <a:off x="5208412" y="1649040"/>
              <a:ext cx="1796927" cy="1161570"/>
            </a:xfrm>
            <a:prstGeom prst="ellipse">
              <a:avLst/>
            </a:prstGeom>
            <a:solidFill>
              <a:srgbClr val="FFFF00">
                <a:alpha val="3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Google Shape;636;p39">
              <a:extLst>
                <a:ext uri="{FF2B5EF4-FFF2-40B4-BE49-F238E27FC236}">
                  <a16:creationId xmlns:a16="http://schemas.microsoft.com/office/drawing/2014/main" id="{9C028333-D70F-C419-6967-9F0C68D4F405}"/>
                </a:ext>
              </a:extLst>
            </p:cNvPr>
            <p:cNvSpPr/>
            <p:nvPr/>
          </p:nvSpPr>
          <p:spPr>
            <a:xfrm rot="899478">
              <a:off x="6048655" y="2883462"/>
              <a:ext cx="1331414" cy="536976"/>
            </a:xfrm>
            <a:prstGeom prst="ellipse">
              <a:avLst/>
            </a:prstGeom>
            <a:solidFill>
              <a:srgbClr val="00FF00">
                <a:alpha val="3333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Google Shape;637;p39">
              <a:extLst>
                <a:ext uri="{FF2B5EF4-FFF2-40B4-BE49-F238E27FC236}">
                  <a16:creationId xmlns:a16="http://schemas.microsoft.com/office/drawing/2014/main" id="{57FF10FA-C944-9E2B-CA3C-3346593C8014}"/>
                </a:ext>
              </a:extLst>
            </p:cNvPr>
            <p:cNvSpPr/>
            <p:nvPr/>
          </p:nvSpPr>
          <p:spPr>
            <a:xfrm rot="2699082">
              <a:off x="4711591" y="2752279"/>
              <a:ext cx="1588020" cy="1052175"/>
            </a:xfrm>
            <a:prstGeom prst="ellipse">
              <a:avLst/>
            </a:prstGeom>
            <a:solidFill>
              <a:srgbClr val="0000FF">
                <a:alpha val="308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Google Shape;638;p39">
              <a:extLst>
                <a:ext uri="{FF2B5EF4-FFF2-40B4-BE49-F238E27FC236}">
                  <a16:creationId xmlns:a16="http://schemas.microsoft.com/office/drawing/2014/main" id="{D4594585-2981-8DA3-0721-4B974700C27C}"/>
                </a:ext>
              </a:extLst>
            </p:cNvPr>
            <p:cNvSpPr/>
            <p:nvPr/>
          </p:nvSpPr>
          <p:spPr>
            <a:xfrm rot="-1801144">
              <a:off x="6094710" y="3534109"/>
              <a:ext cx="1422980" cy="1149292"/>
            </a:xfrm>
            <a:prstGeom prst="ellipse">
              <a:avLst/>
            </a:prstGeom>
            <a:solidFill>
              <a:srgbClr val="9900FF">
                <a:alpha val="377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Google Shape;639;p39">
              <a:extLst>
                <a:ext uri="{FF2B5EF4-FFF2-40B4-BE49-F238E27FC236}">
                  <a16:creationId xmlns:a16="http://schemas.microsoft.com/office/drawing/2014/main" id="{4035C8B0-670C-8D0B-605E-E7FE4E1E5748}"/>
                </a:ext>
              </a:extLst>
            </p:cNvPr>
            <p:cNvSpPr/>
            <p:nvPr/>
          </p:nvSpPr>
          <p:spPr>
            <a:xfrm>
              <a:off x="4616550" y="1076575"/>
              <a:ext cx="3510300" cy="285900"/>
            </a:xfrm>
            <a:prstGeom prst="rect">
              <a:avLst/>
            </a:prstGeom>
            <a:solidFill>
              <a:srgbClr val="F765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" altLang="en-US" sz="1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</a:t>
              </a:r>
              <a:r>
                <a:rPr lang="ko" altLang="en-US" sz="18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속성 </a:t>
              </a:r>
              <a:r>
                <a:rPr lang="ko-KR" altLang="en-US" sz="18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군집</a:t>
              </a:r>
              <a:r>
                <a:rPr lang="ko" altLang="en-US" sz="18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" altLang="en-US" sz="1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네트워크 그래프</a:t>
              </a:r>
              <a:endParaRPr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Google Shape;640;p39">
              <a:extLst>
                <a:ext uri="{FF2B5EF4-FFF2-40B4-BE49-F238E27FC236}">
                  <a16:creationId xmlns:a16="http://schemas.microsoft.com/office/drawing/2014/main" id="{5CB16B25-ED75-840D-315C-17EBD92944B9}"/>
                </a:ext>
              </a:extLst>
            </p:cNvPr>
            <p:cNvSpPr txBox="1"/>
            <p:nvPr/>
          </p:nvSpPr>
          <p:spPr>
            <a:xfrm>
              <a:off x="6942847" y="1969508"/>
              <a:ext cx="785768" cy="459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보습 집중</a:t>
              </a:r>
              <a:endParaRPr lang="en-US" altLang="ko-KR" sz="1200" b="1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페이셜</a:t>
              </a:r>
              <a:r>
                <a:rPr lang="ko-KR" altLang="en-US" sz="1200" b="1" dirty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 케어</a:t>
              </a:r>
              <a:endParaRPr sz="1200" b="1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Google Shape;640;p39">
              <a:extLst>
                <a:ext uri="{FF2B5EF4-FFF2-40B4-BE49-F238E27FC236}">
                  <a16:creationId xmlns:a16="http://schemas.microsoft.com/office/drawing/2014/main" id="{8B9616D5-4B46-48A9-9270-A0B6A5D25AB7}"/>
                </a:ext>
              </a:extLst>
            </p:cNvPr>
            <p:cNvSpPr txBox="1"/>
            <p:nvPr/>
          </p:nvSpPr>
          <p:spPr>
            <a:xfrm>
              <a:off x="5454247" y="1911143"/>
              <a:ext cx="1095228" cy="321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기능성 </a:t>
              </a:r>
              <a:r>
                <a:rPr lang="ko-KR" altLang="en-US" sz="1200" b="1" dirty="0" err="1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기초케어</a:t>
              </a:r>
              <a:endParaRPr sz="1200" b="1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1" name="Picture 4" descr="7 Days Left - Icon New Png - Free Transparent PNG Download - PNGkey">
            <a:extLst>
              <a:ext uri="{FF2B5EF4-FFF2-40B4-BE49-F238E27FC236}">
                <a16:creationId xmlns:a16="http://schemas.microsoft.com/office/drawing/2014/main" id="{66CF1EAE-1CF9-E72A-DF72-CCDEF538B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52" b="93621" l="18659" r="81341">
                        <a14:foregroundMark x1="25610" y1="54138" x2="62683" y2="18621"/>
                        <a14:foregroundMark x1="58415" y1="16552" x2="25000" y2="38966"/>
                        <a14:foregroundMark x1="32317" y1="42069" x2="52805" y2="30517"/>
                        <a14:foregroundMark x1="53537" y1="28966" x2="28293" y2="63448"/>
                        <a14:foregroundMark x1="46098" y1="27931" x2="46098" y2="27931"/>
                        <a14:foregroundMark x1="45976" y1="44483" x2="45976" y2="44483"/>
                        <a14:foregroundMark x1="50854" y1="40172" x2="38171" y2="50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13" t="6373" r="18609" b="6248"/>
          <a:stretch/>
        </p:blipFill>
        <p:spPr bwMode="auto">
          <a:xfrm>
            <a:off x="4788760" y="1432020"/>
            <a:ext cx="931660" cy="92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640;p39">
            <a:extLst>
              <a:ext uri="{FF2B5EF4-FFF2-40B4-BE49-F238E27FC236}">
                <a16:creationId xmlns:a16="http://schemas.microsoft.com/office/drawing/2014/main" id="{C0FD51FA-02F4-74C5-0F1E-584455B677D2}"/>
              </a:ext>
            </a:extLst>
          </p:cNvPr>
          <p:cNvSpPr txBox="1"/>
          <p:nvPr/>
        </p:nvSpPr>
        <p:spPr>
          <a:xfrm>
            <a:off x="7131468" y="3966760"/>
            <a:ext cx="126943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발림성</a:t>
            </a:r>
            <a:r>
              <a:rPr lang="en-US" altLang="ko-KR" sz="1200" b="1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200" b="1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보습 </a:t>
            </a:r>
            <a:r>
              <a:rPr lang="ko-KR" altLang="en-US" sz="1200" b="1" dirty="0" err="1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워시제품</a:t>
            </a:r>
            <a:endParaRPr sz="1200" b="1" dirty="0"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Google Shape;640;p39">
            <a:extLst>
              <a:ext uri="{FF2B5EF4-FFF2-40B4-BE49-F238E27FC236}">
                <a16:creationId xmlns:a16="http://schemas.microsoft.com/office/drawing/2014/main" id="{5948AB83-A09B-631D-E3E7-ECD97F170341}"/>
              </a:ext>
            </a:extLst>
          </p:cNvPr>
          <p:cNvSpPr txBox="1"/>
          <p:nvPr/>
        </p:nvSpPr>
        <p:spPr>
          <a:xfrm rot="3231214">
            <a:off x="5323236" y="4014094"/>
            <a:ext cx="142774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저자극</a:t>
            </a:r>
            <a:r>
              <a:rPr lang="en-US" altLang="ko-KR" sz="1200" b="1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보습</a:t>
            </a:r>
            <a:endParaRPr lang="en-US" altLang="ko-KR" sz="1200" b="1" dirty="0"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dirty="0" err="1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페이셜</a:t>
            </a:r>
            <a:r>
              <a:rPr lang="en-US" altLang="ko-KR" sz="1200" b="1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200" b="1" dirty="0" err="1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바디케어</a:t>
            </a:r>
            <a:endParaRPr sz="1200" b="1" dirty="0"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Google Shape;640;p39">
            <a:extLst>
              <a:ext uri="{FF2B5EF4-FFF2-40B4-BE49-F238E27FC236}">
                <a16:creationId xmlns:a16="http://schemas.microsoft.com/office/drawing/2014/main" id="{A380EEE8-FBD4-874C-2774-94754DBCBB66}"/>
              </a:ext>
            </a:extLst>
          </p:cNvPr>
          <p:cNvSpPr txBox="1"/>
          <p:nvPr/>
        </p:nvSpPr>
        <p:spPr>
          <a:xfrm rot="19800000">
            <a:off x="7123106" y="5138420"/>
            <a:ext cx="126141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저자극</a:t>
            </a:r>
            <a:r>
              <a:rPr lang="ko-KR" altLang="en-US" sz="1200" b="1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클렌징</a:t>
            </a:r>
            <a:endParaRPr sz="1200" b="1" dirty="0"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Google Shape;461;p32">
            <a:extLst>
              <a:ext uri="{FF2B5EF4-FFF2-40B4-BE49-F238E27FC236}">
                <a16:creationId xmlns:a16="http://schemas.microsoft.com/office/drawing/2014/main" id="{0D6E36E8-37B8-B951-4135-CBE7E056A700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토픽모델링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Google Shape;462;p32">
            <a:extLst>
              <a:ext uri="{FF2B5EF4-FFF2-40B4-BE49-F238E27FC236}">
                <a16:creationId xmlns:a16="http://schemas.microsoft.com/office/drawing/2014/main" id="{98E3FB35-C122-CDD7-275F-624C3D811797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38100" cap="flat" cmpd="sng">
            <a:solidFill>
              <a:srgbClr val="FF9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PCA </a:t>
            </a: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Google Shape;463;p32">
            <a:extLst>
              <a:ext uri="{FF2B5EF4-FFF2-40B4-BE49-F238E27FC236}">
                <a16:creationId xmlns:a16="http://schemas.microsoft.com/office/drawing/2014/main" id="{54F07463-0817-D3B5-16BE-BF475BC22DDC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Google Shape;464;p32">
            <a:extLst>
              <a:ext uri="{FF2B5EF4-FFF2-40B4-BE49-F238E27FC236}">
                <a16:creationId xmlns:a16="http://schemas.microsoft.com/office/drawing/2014/main" id="{C90A00DA-5C43-F9ED-7485-EC55D1117B86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Google Shape;479;p32">
            <a:extLst>
              <a:ext uri="{FF2B5EF4-FFF2-40B4-BE49-F238E27FC236}">
                <a16:creationId xmlns:a16="http://schemas.microsoft.com/office/drawing/2014/main" id="{DBEA4D25-6A0C-8516-E5BC-8EA8C0D52D47}"/>
              </a:ext>
            </a:extLst>
          </p:cNvPr>
          <p:cNvSpPr txBox="1"/>
          <p:nvPr/>
        </p:nvSpPr>
        <p:spPr>
          <a:xfrm>
            <a:off x="8657622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단어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9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 </a:t>
            </a:r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</a:t>
            </a:r>
            <a:r>
              <a:rPr lang="ko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30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56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0847679-020F-6549-1A2D-7D48B04DEF54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33298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설계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Google Shape;423;p30">
            <a:extLst>
              <a:ext uri="{FF2B5EF4-FFF2-40B4-BE49-F238E27FC236}">
                <a16:creationId xmlns:a16="http://schemas.microsoft.com/office/drawing/2014/main" id="{B1721586-C54A-121E-9394-E845A4159E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295" y="4754056"/>
            <a:ext cx="1552965" cy="15529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4;p30">
            <a:extLst>
              <a:ext uri="{FF2B5EF4-FFF2-40B4-BE49-F238E27FC236}">
                <a16:creationId xmlns:a16="http://schemas.microsoft.com/office/drawing/2014/main" id="{33823B46-5477-047F-B9EC-233209F23B70}"/>
              </a:ext>
            </a:extLst>
          </p:cNvPr>
          <p:cNvSpPr/>
          <p:nvPr/>
        </p:nvSpPr>
        <p:spPr>
          <a:xfrm>
            <a:off x="2104600" y="1655920"/>
            <a:ext cx="7982800" cy="1968000"/>
          </a:xfrm>
          <a:prstGeom prst="downArrowCallout">
            <a:avLst>
              <a:gd name="adj1" fmla="val 22088"/>
              <a:gd name="adj2" fmla="val 24350"/>
              <a:gd name="adj3" fmla="val 25000"/>
              <a:gd name="adj4" fmla="val 64977"/>
            </a:avLst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사례 기반 비즈니스 개선방안을 기준으로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2400" b="1" u="sng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맞춤형 추천 서비스를 제공하기 위한 서비스 설계</a:t>
            </a:r>
            <a:endParaRPr sz="2400" b="1" u="sng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425;p30">
            <a:extLst>
              <a:ext uri="{FF2B5EF4-FFF2-40B4-BE49-F238E27FC236}">
                <a16:creationId xmlns:a16="http://schemas.microsoft.com/office/drawing/2014/main" id="{207F9F9C-6459-3895-E0B9-18ECBC50C85A}"/>
              </a:ext>
            </a:extLst>
          </p:cNvPr>
          <p:cNvSpPr txBox="1"/>
          <p:nvPr/>
        </p:nvSpPr>
        <p:spPr>
          <a:xfrm>
            <a:off x="830160" y="3855720"/>
            <a:ext cx="2620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86262" algn="ctr">
              <a:buSzPts val="1400"/>
            </a:pPr>
            <a:r>
              <a:rPr lang="en-US" altLang="ko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A) </a:t>
            </a:r>
            <a:r>
              <a:rPr lang="ko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리뷰데이터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 제품 속성 분류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426;p30">
            <a:extLst>
              <a:ext uri="{FF2B5EF4-FFF2-40B4-BE49-F238E27FC236}">
                <a16:creationId xmlns:a16="http://schemas.microsoft.com/office/drawing/2014/main" id="{136E600F-A38D-9749-9161-DB5CBC549351}"/>
              </a:ext>
            </a:extLst>
          </p:cNvPr>
          <p:cNvSpPr txBox="1"/>
          <p:nvPr/>
        </p:nvSpPr>
        <p:spPr>
          <a:xfrm>
            <a:off x="4267570" y="3855720"/>
            <a:ext cx="367399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B) </a:t>
            </a:r>
            <a:r>
              <a:rPr lang="ko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관심사 데이터 기반 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 추천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427;p30">
            <a:extLst>
              <a:ext uri="{FF2B5EF4-FFF2-40B4-BE49-F238E27FC236}">
                <a16:creationId xmlns:a16="http://schemas.microsoft.com/office/drawing/2014/main" id="{4A8F7D23-E6EA-BDBE-2D8F-3B0D1EE889A9}"/>
              </a:ext>
            </a:extLst>
          </p:cNvPr>
          <p:cNvSpPr txBox="1"/>
          <p:nvPr/>
        </p:nvSpPr>
        <p:spPr>
          <a:xfrm>
            <a:off x="8466578" y="3776787"/>
            <a:ext cx="23324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C) </a:t>
            </a:r>
            <a:r>
              <a:rPr lang="ko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구매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이력 기반 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상품추천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Google Shape;430;p30">
            <a:extLst>
              <a:ext uri="{FF2B5EF4-FFF2-40B4-BE49-F238E27FC236}">
                <a16:creationId xmlns:a16="http://schemas.microsoft.com/office/drawing/2014/main" id="{A636C310-F335-AA03-219A-C38D4335DE1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477" y="4754054"/>
            <a:ext cx="2425367" cy="143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31;p30">
            <a:extLst>
              <a:ext uri="{FF2B5EF4-FFF2-40B4-BE49-F238E27FC236}">
                <a16:creationId xmlns:a16="http://schemas.microsoft.com/office/drawing/2014/main" id="{74A59777-B39C-64BC-FDED-196EBE717AC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7986" y="4873854"/>
            <a:ext cx="1433167" cy="143316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AC9525-AF04-BD26-9708-2FA6AB427234}"/>
              </a:ext>
            </a:extLst>
          </p:cNvPr>
          <p:cNvSpPr/>
          <p:nvPr/>
        </p:nvSpPr>
        <p:spPr>
          <a:xfrm>
            <a:off x="4563699" y="3855720"/>
            <a:ext cx="3111708" cy="2560149"/>
          </a:xfrm>
          <a:prstGeom prst="rect">
            <a:avLst/>
          </a:prstGeom>
          <a:noFill/>
          <a:ln w="76200">
            <a:solidFill>
              <a:srgbClr val="81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31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06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 특징 확인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655;p40">
            <a:extLst>
              <a:ext uri="{FF2B5EF4-FFF2-40B4-BE49-F238E27FC236}">
                <a16:creationId xmlns:a16="http://schemas.microsoft.com/office/drawing/2014/main" id="{1DCBC318-94D5-2496-2121-60E388447A3F}"/>
              </a:ext>
            </a:extLst>
          </p:cNvPr>
          <p:cNvSpPr txBox="1">
            <a:spLocks/>
          </p:cNvSpPr>
          <p:nvPr/>
        </p:nvSpPr>
        <p:spPr>
          <a:xfrm>
            <a:off x="212901" y="1977408"/>
            <a:ext cx="895600" cy="45607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91"/>
            </a:pPr>
            <a:r>
              <a:rPr lang="en-US" altLang="ko" sz="1597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phase</a:t>
            </a:r>
            <a:endParaRPr lang="en-US" sz="159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Google Shape;656;p40">
            <a:extLst>
              <a:ext uri="{FF2B5EF4-FFF2-40B4-BE49-F238E27FC236}">
                <a16:creationId xmlns:a16="http://schemas.microsoft.com/office/drawing/2014/main" id="{DEE1ABAA-6A1B-11EE-0B2B-F2E4D4673B3D}"/>
              </a:ext>
            </a:extLst>
          </p:cNvPr>
          <p:cNvSpPr txBox="1">
            <a:spLocks/>
          </p:cNvSpPr>
          <p:nvPr/>
        </p:nvSpPr>
        <p:spPr>
          <a:xfrm>
            <a:off x="146304" y="3105583"/>
            <a:ext cx="962197" cy="45607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91"/>
            </a:pPr>
            <a:r>
              <a:rPr lang="en-US" altLang="ko" sz="1597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en-US" sz="159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Google Shape;649;p40">
            <a:extLst>
              <a:ext uri="{FF2B5EF4-FFF2-40B4-BE49-F238E27FC236}">
                <a16:creationId xmlns:a16="http://schemas.microsoft.com/office/drawing/2014/main" id="{58C6CA8E-19F6-21B5-3042-5DF3828B3811}"/>
              </a:ext>
            </a:extLst>
          </p:cNvPr>
          <p:cNvSpPr/>
          <p:nvPr/>
        </p:nvSpPr>
        <p:spPr>
          <a:xfrm>
            <a:off x="3737434" y="3161747"/>
            <a:ext cx="2103200" cy="799828"/>
          </a:xfrm>
          <a:prstGeom prst="rect">
            <a:avLst/>
          </a:prstGeom>
          <a:solidFill>
            <a:srgbClr val="F6F6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고객 가입 시</a:t>
            </a:r>
            <a:endParaRPr sz="12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관심사 등록 프로세스 도입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650;p40">
            <a:extLst>
              <a:ext uri="{FF2B5EF4-FFF2-40B4-BE49-F238E27FC236}">
                <a16:creationId xmlns:a16="http://schemas.microsoft.com/office/drawing/2014/main" id="{24857B5F-9308-B4E7-BEFC-BBB86D56C582}"/>
              </a:ext>
            </a:extLst>
          </p:cNvPr>
          <p:cNvSpPr/>
          <p:nvPr/>
        </p:nvSpPr>
        <p:spPr>
          <a:xfrm>
            <a:off x="6311164" y="2042578"/>
            <a:ext cx="2103200" cy="746113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 </a:t>
            </a: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선정</a:t>
            </a:r>
            <a:endParaRPr sz="2489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651;p40">
            <a:extLst>
              <a:ext uri="{FF2B5EF4-FFF2-40B4-BE49-F238E27FC236}">
                <a16:creationId xmlns:a16="http://schemas.microsoft.com/office/drawing/2014/main" id="{0389730F-846B-022F-4E16-AA70D42159C0}"/>
              </a:ext>
            </a:extLst>
          </p:cNvPr>
          <p:cNvSpPr/>
          <p:nvPr/>
        </p:nvSpPr>
        <p:spPr>
          <a:xfrm>
            <a:off x="8957564" y="2042578"/>
            <a:ext cx="2103200" cy="746113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6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652;p40">
            <a:extLst>
              <a:ext uri="{FF2B5EF4-FFF2-40B4-BE49-F238E27FC236}">
                <a16:creationId xmlns:a16="http://schemas.microsoft.com/office/drawing/2014/main" id="{075E5858-7161-9C6D-F10A-57422BDCD7B1}"/>
              </a:ext>
            </a:extLst>
          </p:cNvPr>
          <p:cNvSpPr/>
          <p:nvPr/>
        </p:nvSpPr>
        <p:spPr>
          <a:xfrm>
            <a:off x="3737431" y="2042578"/>
            <a:ext cx="2103200" cy="746113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관심사 </a:t>
            </a: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1333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333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653;p40">
            <a:extLst>
              <a:ext uri="{FF2B5EF4-FFF2-40B4-BE49-F238E27FC236}">
                <a16:creationId xmlns:a16="http://schemas.microsoft.com/office/drawing/2014/main" id="{3B8B80C5-5446-2B1C-C79A-5E7F8B41E3CC}"/>
              </a:ext>
            </a:extLst>
          </p:cNvPr>
          <p:cNvSpPr/>
          <p:nvPr/>
        </p:nvSpPr>
        <p:spPr>
          <a:xfrm>
            <a:off x="1131234" y="2032712"/>
            <a:ext cx="2103200" cy="746113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33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별</a:t>
            </a:r>
            <a:endParaRPr lang="en-US" altLang="ko-KR" sz="1333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333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빈도수 계산</a:t>
            </a: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657;p40">
            <a:extLst>
              <a:ext uri="{FF2B5EF4-FFF2-40B4-BE49-F238E27FC236}">
                <a16:creationId xmlns:a16="http://schemas.microsoft.com/office/drawing/2014/main" id="{28A64EE3-5CA1-E833-A732-D0EFC7CA0294}"/>
              </a:ext>
            </a:extLst>
          </p:cNvPr>
          <p:cNvSpPr/>
          <p:nvPr/>
        </p:nvSpPr>
        <p:spPr>
          <a:xfrm>
            <a:off x="1131234" y="3177206"/>
            <a:ext cx="2103200" cy="56792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선정</a:t>
            </a:r>
            <a:endParaRPr sz="12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전처리된 리뷰 데이터</a:t>
            </a:r>
            <a:endParaRPr sz="12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Google Shape;659;p40">
            <a:extLst>
              <a:ext uri="{FF2B5EF4-FFF2-40B4-BE49-F238E27FC236}">
                <a16:creationId xmlns:a16="http://schemas.microsoft.com/office/drawing/2014/main" id="{A55C93EB-2355-8C3C-C118-D073009AA538}"/>
              </a:ext>
            </a:extLst>
          </p:cNvPr>
          <p:cNvSpPr txBox="1"/>
          <p:nvPr/>
        </p:nvSpPr>
        <p:spPr>
          <a:xfrm>
            <a:off x="9086567" y="2198291"/>
            <a:ext cx="1845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제품 선정</a:t>
            </a:r>
            <a:endParaRPr sz="1333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660;p40">
            <a:extLst>
              <a:ext uri="{FF2B5EF4-FFF2-40B4-BE49-F238E27FC236}">
                <a16:creationId xmlns:a16="http://schemas.microsoft.com/office/drawing/2014/main" id="{2777EA7B-E37F-EA89-CE43-6EB53CF17290}"/>
              </a:ext>
            </a:extLst>
          </p:cNvPr>
          <p:cNvSpPr/>
          <p:nvPr/>
        </p:nvSpPr>
        <p:spPr>
          <a:xfrm>
            <a:off x="1131234" y="3937921"/>
            <a:ext cx="2103200" cy="86572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제품 속성 </a:t>
            </a:r>
            <a:endParaRPr sz="12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키워드에 해당하는</a:t>
            </a:r>
            <a:endParaRPr sz="12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데이터 문장 분류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Google Shape;661;p40">
            <a:extLst>
              <a:ext uri="{FF2B5EF4-FFF2-40B4-BE49-F238E27FC236}">
                <a16:creationId xmlns:a16="http://schemas.microsoft.com/office/drawing/2014/main" id="{494320A1-6C14-A77F-3861-D6181652DA5B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2182834" y="3745135"/>
            <a:ext cx="0" cy="19278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662;p40">
            <a:extLst>
              <a:ext uri="{FF2B5EF4-FFF2-40B4-BE49-F238E27FC236}">
                <a16:creationId xmlns:a16="http://schemas.microsoft.com/office/drawing/2014/main" id="{84462B67-369B-4CB0-AA53-5BEC0FFD7EDF}"/>
              </a:ext>
            </a:extLst>
          </p:cNvPr>
          <p:cNvCxnSpPr>
            <a:stCxn id="32" idx="3"/>
            <a:endCxn id="4" idx="1"/>
          </p:cNvCxnSpPr>
          <p:nvPr/>
        </p:nvCxnSpPr>
        <p:spPr>
          <a:xfrm flipV="1">
            <a:off x="3234434" y="3561661"/>
            <a:ext cx="503000" cy="188549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664;p40">
            <a:extLst>
              <a:ext uri="{FF2B5EF4-FFF2-40B4-BE49-F238E27FC236}">
                <a16:creationId xmlns:a16="http://schemas.microsoft.com/office/drawing/2014/main" id="{B4BC2CB1-E112-3B20-6175-853D190BC16B}"/>
              </a:ext>
            </a:extLst>
          </p:cNvPr>
          <p:cNvSpPr/>
          <p:nvPr/>
        </p:nvSpPr>
        <p:spPr>
          <a:xfrm>
            <a:off x="6311167" y="3161747"/>
            <a:ext cx="2103200" cy="79982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별 점수 계산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Google Shape;665;p40">
            <a:extLst>
              <a:ext uri="{FF2B5EF4-FFF2-40B4-BE49-F238E27FC236}">
                <a16:creationId xmlns:a16="http://schemas.microsoft.com/office/drawing/2014/main" id="{CC72DE61-A854-B563-CF94-C105CDE077A7}"/>
              </a:ext>
            </a:extLst>
          </p:cNvPr>
          <p:cNvSpPr/>
          <p:nvPr/>
        </p:nvSpPr>
        <p:spPr>
          <a:xfrm>
            <a:off x="8957567" y="3179789"/>
            <a:ext cx="2103200" cy="52919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 카테고리에 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해당하는 제품만 분류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Google Shape;666;p40">
            <a:extLst>
              <a:ext uri="{FF2B5EF4-FFF2-40B4-BE49-F238E27FC236}">
                <a16:creationId xmlns:a16="http://schemas.microsoft.com/office/drawing/2014/main" id="{FA43CE30-8B21-BA55-8630-52F0495869E1}"/>
              </a:ext>
            </a:extLst>
          </p:cNvPr>
          <p:cNvSpPr/>
          <p:nvPr/>
        </p:nvSpPr>
        <p:spPr>
          <a:xfrm>
            <a:off x="3737434" y="4206134"/>
            <a:ext cx="2103200" cy="1672094"/>
          </a:xfrm>
          <a:prstGeom prst="rect">
            <a:avLst/>
          </a:prstGeom>
          <a:solidFill>
            <a:srgbClr val="F6F6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관심사 설문을 통해</a:t>
            </a:r>
            <a:endParaRPr sz="12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유형 및 추천범위 한정</a:t>
            </a:r>
            <a:endParaRPr sz="12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endParaRPr sz="12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altLang="ko" sz="9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9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피부타입</a:t>
            </a:r>
            <a:endParaRPr sz="933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altLang="ko" sz="9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9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피부고민</a:t>
            </a:r>
            <a:endParaRPr sz="933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altLang="ko" sz="9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9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 제품 카테고리</a:t>
            </a:r>
            <a:endParaRPr sz="933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9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9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 제품 속성 키워드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Google Shape;667;p40">
            <a:extLst>
              <a:ext uri="{FF2B5EF4-FFF2-40B4-BE49-F238E27FC236}">
                <a16:creationId xmlns:a16="http://schemas.microsoft.com/office/drawing/2014/main" id="{1D4FF4E3-54A3-BA74-6FC0-01070792C4A4}"/>
              </a:ext>
            </a:extLst>
          </p:cNvPr>
          <p:cNvCxnSpPr>
            <a:stCxn id="4" idx="2"/>
            <a:endCxn id="19" idx="0"/>
          </p:cNvCxnSpPr>
          <p:nvPr/>
        </p:nvCxnSpPr>
        <p:spPr>
          <a:xfrm>
            <a:off x="4789034" y="3961575"/>
            <a:ext cx="0" cy="2445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668;p40">
            <a:extLst>
              <a:ext uri="{FF2B5EF4-FFF2-40B4-BE49-F238E27FC236}">
                <a16:creationId xmlns:a16="http://schemas.microsoft.com/office/drawing/2014/main" id="{BA9C7C0F-04F5-C2D9-6A00-D3C40E1D71BC}"/>
              </a:ext>
            </a:extLst>
          </p:cNvPr>
          <p:cNvCxnSpPr>
            <a:stCxn id="19" idx="3"/>
            <a:endCxn id="17" idx="1"/>
          </p:cNvCxnSpPr>
          <p:nvPr/>
        </p:nvCxnSpPr>
        <p:spPr>
          <a:xfrm flipV="1">
            <a:off x="5840634" y="3561661"/>
            <a:ext cx="470533" cy="148052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669;p40">
            <a:extLst>
              <a:ext uri="{FF2B5EF4-FFF2-40B4-BE49-F238E27FC236}">
                <a16:creationId xmlns:a16="http://schemas.microsoft.com/office/drawing/2014/main" id="{E6550411-315A-A66E-688A-2891FC90B813}"/>
              </a:ext>
            </a:extLst>
          </p:cNvPr>
          <p:cNvSpPr/>
          <p:nvPr/>
        </p:nvSpPr>
        <p:spPr>
          <a:xfrm>
            <a:off x="6311167" y="4201238"/>
            <a:ext cx="2103200" cy="56440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상위 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제품 속성 선정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Google Shape;670;p40">
            <a:extLst>
              <a:ext uri="{FF2B5EF4-FFF2-40B4-BE49-F238E27FC236}">
                <a16:creationId xmlns:a16="http://schemas.microsoft.com/office/drawing/2014/main" id="{4474D7DB-F322-F029-8CE2-85F737CD5B0C}"/>
              </a:ext>
            </a:extLst>
          </p:cNvPr>
          <p:cNvCxnSpPr>
            <a:stCxn id="17" idx="2"/>
            <a:endCxn id="22" idx="0"/>
          </p:cNvCxnSpPr>
          <p:nvPr/>
        </p:nvCxnSpPr>
        <p:spPr>
          <a:xfrm>
            <a:off x="7362767" y="3961575"/>
            <a:ext cx="0" cy="2396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671;p40">
            <a:extLst>
              <a:ext uri="{FF2B5EF4-FFF2-40B4-BE49-F238E27FC236}">
                <a16:creationId xmlns:a16="http://schemas.microsoft.com/office/drawing/2014/main" id="{625C5A06-DB00-A7DE-6B2D-D468982B7D49}"/>
              </a:ext>
            </a:extLst>
          </p:cNvPr>
          <p:cNvCxnSpPr>
            <a:stCxn id="34" idx="3"/>
            <a:endCxn id="18" idx="1"/>
          </p:cNvCxnSpPr>
          <p:nvPr/>
        </p:nvCxnSpPr>
        <p:spPr>
          <a:xfrm flipV="1">
            <a:off x="8414367" y="3444386"/>
            <a:ext cx="543200" cy="187565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673;p40">
            <a:extLst>
              <a:ext uri="{FF2B5EF4-FFF2-40B4-BE49-F238E27FC236}">
                <a16:creationId xmlns:a16="http://schemas.microsoft.com/office/drawing/2014/main" id="{08E9E7B1-4E20-86C3-62C1-311BEFC1AB01}"/>
              </a:ext>
            </a:extLst>
          </p:cNvPr>
          <p:cNvSpPr/>
          <p:nvPr/>
        </p:nvSpPr>
        <p:spPr>
          <a:xfrm>
            <a:off x="8957567" y="5320042"/>
            <a:ext cx="2103200" cy="799828"/>
          </a:xfrm>
          <a:prstGeom prst="rect">
            <a:avLst/>
          </a:prstGeom>
          <a:solidFill>
            <a:srgbClr val="F6F6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평점 기반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상위 제품 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추출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최종 추천 제품</a:t>
            </a:r>
            <a:endParaRPr sz="12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7" name="Google Shape;674;p40">
            <a:extLst>
              <a:ext uri="{FF2B5EF4-FFF2-40B4-BE49-F238E27FC236}">
                <a16:creationId xmlns:a16="http://schemas.microsoft.com/office/drawing/2014/main" id="{82F3310A-7FD4-CFB9-809C-670E08AF597D}"/>
              </a:ext>
            </a:extLst>
          </p:cNvPr>
          <p:cNvCxnSpPr>
            <a:stCxn id="18" idx="2"/>
            <a:endCxn id="28" idx="0"/>
          </p:cNvCxnSpPr>
          <p:nvPr/>
        </p:nvCxnSpPr>
        <p:spPr>
          <a:xfrm>
            <a:off x="10009167" y="3708983"/>
            <a:ext cx="0" cy="1966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675;p40">
            <a:extLst>
              <a:ext uri="{FF2B5EF4-FFF2-40B4-BE49-F238E27FC236}">
                <a16:creationId xmlns:a16="http://schemas.microsoft.com/office/drawing/2014/main" id="{CC018F84-A81C-6FFB-5F0A-957CA9713650}"/>
              </a:ext>
            </a:extLst>
          </p:cNvPr>
          <p:cNvSpPr/>
          <p:nvPr/>
        </p:nvSpPr>
        <p:spPr>
          <a:xfrm>
            <a:off x="8957567" y="3905616"/>
            <a:ext cx="2103200" cy="52919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 키워드 빈도수 합계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상위 제품 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추출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Google Shape;677;p40">
            <a:extLst>
              <a:ext uri="{FF2B5EF4-FFF2-40B4-BE49-F238E27FC236}">
                <a16:creationId xmlns:a16="http://schemas.microsoft.com/office/drawing/2014/main" id="{9A6F47A0-2CA9-B536-E91C-50022F6DA145}"/>
              </a:ext>
            </a:extLst>
          </p:cNvPr>
          <p:cNvSpPr/>
          <p:nvPr/>
        </p:nvSpPr>
        <p:spPr>
          <a:xfrm>
            <a:off x="8957567" y="4618042"/>
            <a:ext cx="2103200" cy="52919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피부 타입 만족도 점수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상위 제품 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추출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Google Shape;678;p40">
            <a:extLst>
              <a:ext uri="{FF2B5EF4-FFF2-40B4-BE49-F238E27FC236}">
                <a16:creationId xmlns:a16="http://schemas.microsoft.com/office/drawing/2014/main" id="{68B2A967-F735-8434-825F-8F574D01F460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>
            <a:off x="10009167" y="4434810"/>
            <a:ext cx="0" cy="1832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679;p40">
            <a:extLst>
              <a:ext uri="{FF2B5EF4-FFF2-40B4-BE49-F238E27FC236}">
                <a16:creationId xmlns:a16="http://schemas.microsoft.com/office/drawing/2014/main" id="{361D4A08-A715-B1C6-EA92-9896BF9F8192}"/>
              </a:ext>
            </a:extLst>
          </p:cNvPr>
          <p:cNvCxnSpPr>
            <a:stCxn id="29" idx="2"/>
            <a:endCxn id="25" idx="0"/>
          </p:cNvCxnSpPr>
          <p:nvPr/>
        </p:nvCxnSpPr>
        <p:spPr>
          <a:xfrm>
            <a:off x="10009167" y="5147236"/>
            <a:ext cx="0" cy="1728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663;p40">
            <a:extLst>
              <a:ext uri="{FF2B5EF4-FFF2-40B4-BE49-F238E27FC236}">
                <a16:creationId xmlns:a16="http://schemas.microsoft.com/office/drawing/2014/main" id="{D1BBBB9E-9992-0A87-6D24-638C53522EAA}"/>
              </a:ext>
            </a:extLst>
          </p:cNvPr>
          <p:cNvSpPr/>
          <p:nvPr/>
        </p:nvSpPr>
        <p:spPr>
          <a:xfrm>
            <a:off x="1131234" y="5014292"/>
            <a:ext cx="2103200" cy="865726"/>
          </a:xfrm>
          <a:prstGeom prst="rect">
            <a:avLst/>
          </a:prstGeom>
          <a:solidFill>
            <a:srgbClr val="F6F6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별 </a:t>
            </a:r>
            <a:endParaRPr sz="12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빈도수 계산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Google Shape;680;p40">
            <a:extLst>
              <a:ext uri="{FF2B5EF4-FFF2-40B4-BE49-F238E27FC236}">
                <a16:creationId xmlns:a16="http://schemas.microsoft.com/office/drawing/2014/main" id="{0269DFD9-B867-87B3-5E56-9439902E8FDF}"/>
              </a:ext>
            </a:extLst>
          </p:cNvPr>
          <p:cNvCxnSpPr>
            <a:stCxn id="13" idx="2"/>
            <a:endCxn id="32" idx="0"/>
          </p:cNvCxnSpPr>
          <p:nvPr/>
        </p:nvCxnSpPr>
        <p:spPr>
          <a:xfrm>
            <a:off x="2182834" y="4803647"/>
            <a:ext cx="0" cy="21064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" name="Google Shape;672;p40">
            <a:extLst>
              <a:ext uri="{FF2B5EF4-FFF2-40B4-BE49-F238E27FC236}">
                <a16:creationId xmlns:a16="http://schemas.microsoft.com/office/drawing/2014/main" id="{4E92B0DA-A2C2-9C0A-585A-9121FB6AF653}"/>
              </a:ext>
            </a:extLst>
          </p:cNvPr>
          <p:cNvSpPr/>
          <p:nvPr/>
        </p:nvSpPr>
        <p:spPr>
          <a:xfrm>
            <a:off x="6311167" y="5037838"/>
            <a:ext cx="2103200" cy="564407"/>
          </a:xfrm>
          <a:prstGeom prst="rect">
            <a:avLst/>
          </a:prstGeom>
          <a:solidFill>
            <a:srgbClr val="F6F6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선정된 제품 속성에 대해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 키워드 선정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Google Shape;681;p40">
            <a:extLst>
              <a:ext uri="{FF2B5EF4-FFF2-40B4-BE49-F238E27FC236}">
                <a16:creationId xmlns:a16="http://schemas.microsoft.com/office/drawing/2014/main" id="{7E8D7CEC-517A-2974-18FE-C20A46DDB08E}"/>
              </a:ext>
            </a:extLst>
          </p:cNvPr>
          <p:cNvCxnSpPr>
            <a:cxnSpLocks/>
            <a:stCxn id="22" idx="2"/>
            <a:endCxn id="34" idx="0"/>
          </p:cNvCxnSpPr>
          <p:nvPr/>
        </p:nvCxnSpPr>
        <p:spPr>
          <a:xfrm>
            <a:off x="7362767" y="4765645"/>
            <a:ext cx="0" cy="2721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5CB890D6-2414-D8AF-497B-328136DE78AC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 (</a:t>
            </a:r>
            <a:r>
              <a:rPr lang="ko" altLang="en-US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관심사 데이터 기반 제품 추천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8181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32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12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528;p34">
            <a:extLst>
              <a:ext uri="{FF2B5EF4-FFF2-40B4-BE49-F238E27FC236}">
                <a16:creationId xmlns:a16="http://schemas.microsoft.com/office/drawing/2014/main" id="{0603C932-9A22-F15F-0213-2064098186EC}"/>
              </a:ext>
            </a:extLst>
          </p:cNvPr>
          <p:cNvSpPr/>
          <p:nvPr/>
        </p:nvSpPr>
        <p:spPr>
          <a:xfrm rot="10800000">
            <a:off x="4996095" y="3162924"/>
            <a:ext cx="1140882" cy="2056971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61300">
                <a:srgbClr val="F7B2B1"/>
              </a:gs>
              <a:gs pos="0">
                <a:schemeClr val="bg1"/>
              </a:gs>
              <a:gs pos="100000">
                <a:srgbClr val="F28280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별 </a:t>
            </a:r>
            <a:r>
              <a:rPr lang="ko-KR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빈도수 계산</a:t>
            </a:r>
            <a:r>
              <a:rPr lang="ko" altLang="en-US" sz="1950" b="1" dirty="0">
                <a:solidFill>
                  <a:srgbClr val="3C40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7" name="Google Shape;689;p41">
            <a:extLst>
              <a:ext uri="{FF2B5EF4-FFF2-40B4-BE49-F238E27FC236}">
                <a16:creationId xmlns:a16="http://schemas.microsoft.com/office/drawing/2014/main" id="{A465BD8B-8EE8-7956-2C61-10CAADB797F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261" y="4768201"/>
            <a:ext cx="2891587" cy="18385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690;p41">
            <a:extLst>
              <a:ext uri="{FF2B5EF4-FFF2-40B4-BE49-F238E27FC236}">
                <a16:creationId xmlns:a16="http://schemas.microsoft.com/office/drawing/2014/main" id="{8B68143D-0EA8-7CBA-D1F1-E27A89071251}"/>
              </a:ext>
            </a:extLst>
          </p:cNvPr>
          <p:cNvSpPr/>
          <p:nvPr/>
        </p:nvSpPr>
        <p:spPr>
          <a:xfrm>
            <a:off x="7281600" y="1663513"/>
            <a:ext cx="2891587" cy="330536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</a:t>
            </a:r>
            <a:r>
              <a:rPr lang="en-US" altLang="ko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데이터</a:t>
            </a:r>
            <a:r>
              <a:rPr lang="ko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추출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쿼리문</a:t>
            </a:r>
            <a:endParaRPr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9" name="Google Shape;691;p41">
            <a:extLst>
              <a:ext uri="{FF2B5EF4-FFF2-40B4-BE49-F238E27FC236}">
                <a16:creationId xmlns:a16="http://schemas.microsoft.com/office/drawing/2014/main" id="{2DB98C13-A91D-34E5-986A-E7FD6C8CB8A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1640" y="1991535"/>
            <a:ext cx="2891587" cy="187645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698;p41">
            <a:extLst>
              <a:ext uri="{FF2B5EF4-FFF2-40B4-BE49-F238E27FC236}">
                <a16:creationId xmlns:a16="http://schemas.microsoft.com/office/drawing/2014/main" id="{5EE49D1B-868A-7E93-5D2B-F2FFBBDD9B3F}"/>
              </a:ext>
            </a:extLst>
          </p:cNvPr>
          <p:cNvSpPr/>
          <p:nvPr/>
        </p:nvSpPr>
        <p:spPr>
          <a:xfrm>
            <a:off x="7277261" y="4379049"/>
            <a:ext cx="2891587" cy="389152"/>
          </a:xfrm>
          <a:prstGeom prst="rect">
            <a:avLst/>
          </a:prstGeom>
          <a:solidFill>
            <a:srgbClr val="F6F6C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Google Shape;461;p32">
            <a:extLst>
              <a:ext uri="{FF2B5EF4-FFF2-40B4-BE49-F238E27FC236}">
                <a16:creationId xmlns:a16="http://schemas.microsoft.com/office/drawing/2014/main" id="{721ABBC6-60EF-04B9-B550-B88CBB491E5A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462;p32">
            <a:extLst>
              <a:ext uri="{FF2B5EF4-FFF2-40B4-BE49-F238E27FC236}">
                <a16:creationId xmlns:a16="http://schemas.microsoft.com/office/drawing/2014/main" id="{44002635-3681-74EC-2533-F8A38DD5D38C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Google Shape;463;p32">
            <a:extLst>
              <a:ext uri="{FF2B5EF4-FFF2-40B4-BE49-F238E27FC236}">
                <a16:creationId xmlns:a16="http://schemas.microsoft.com/office/drawing/2014/main" id="{DC8E5AEE-8126-67C3-D563-6C2E6DE84FDE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464;p32">
            <a:extLst>
              <a:ext uri="{FF2B5EF4-FFF2-40B4-BE49-F238E27FC236}">
                <a16:creationId xmlns:a16="http://schemas.microsoft.com/office/drawing/2014/main" id="{36793CCA-86B2-978E-23BD-92C0874A03FD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solidFill>
              <a:srgbClr val="8181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479;p32">
            <a:extLst>
              <a:ext uri="{FF2B5EF4-FFF2-40B4-BE49-F238E27FC236}">
                <a16:creationId xmlns:a16="http://schemas.microsoft.com/office/drawing/2014/main" id="{D17C9BC0-F63C-CDBA-9522-405C0A1FE468}"/>
              </a:ext>
            </a:extLst>
          </p:cNvPr>
          <p:cNvSpPr txBox="1"/>
          <p:nvPr/>
        </p:nvSpPr>
        <p:spPr>
          <a:xfrm>
            <a:off x="8657622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관심사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저장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Google Shape;479;p32">
            <a:extLst>
              <a:ext uri="{FF2B5EF4-FFF2-40B4-BE49-F238E27FC236}">
                <a16:creationId xmlns:a16="http://schemas.microsoft.com/office/drawing/2014/main" id="{2C1DF769-2636-7611-E87D-C12A39F015BB}"/>
              </a:ext>
            </a:extLst>
          </p:cNvPr>
          <p:cNvSpPr txBox="1"/>
          <p:nvPr/>
        </p:nvSpPr>
        <p:spPr>
          <a:xfrm>
            <a:off x="7372300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별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빈도수 계산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Google Shape;479;p32">
            <a:extLst>
              <a:ext uri="{FF2B5EF4-FFF2-40B4-BE49-F238E27FC236}">
                <a16:creationId xmlns:a16="http://schemas.microsoft.com/office/drawing/2014/main" id="{49F359EB-1EF7-9E3A-34A2-E051C6E0AC29}"/>
              </a:ext>
            </a:extLst>
          </p:cNvPr>
          <p:cNvSpPr txBox="1"/>
          <p:nvPr/>
        </p:nvSpPr>
        <p:spPr>
          <a:xfrm>
            <a:off x="9760593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491B9DE-0DF0-FB2D-7190-79A45AE0D16E}"/>
              </a:ext>
            </a:extLst>
          </p:cNvPr>
          <p:cNvGrpSpPr/>
          <p:nvPr/>
        </p:nvGrpSpPr>
        <p:grpSpPr>
          <a:xfrm>
            <a:off x="1176376" y="1774546"/>
            <a:ext cx="4068639" cy="4550055"/>
            <a:chOff x="467664" y="2003146"/>
            <a:chExt cx="4068639" cy="4550055"/>
          </a:xfrm>
        </p:grpSpPr>
        <p:pic>
          <p:nvPicPr>
            <p:cNvPr id="42" name="Google Shape;694;p41">
              <a:extLst>
                <a:ext uri="{FF2B5EF4-FFF2-40B4-BE49-F238E27FC236}">
                  <a16:creationId xmlns:a16="http://schemas.microsoft.com/office/drawing/2014/main" id="{41ED508D-4062-EA23-B111-79C624B3C8E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7664" y="4984923"/>
              <a:ext cx="4068637" cy="1568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695;p41">
              <a:extLst>
                <a:ext uri="{FF2B5EF4-FFF2-40B4-BE49-F238E27FC236}">
                  <a16:creationId xmlns:a16="http://schemas.microsoft.com/office/drawing/2014/main" id="{B24E2D8D-3CA5-8924-93A9-0BCD4EBD2D32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7665" y="2856078"/>
              <a:ext cx="4068637" cy="18669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Google Shape;697;p41">
              <a:extLst>
                <a:ext uri="{FF2B5EF4-FFF2-40B4-BE49-F238E27FC236}">
                  <a16:creationId xmlns:a16="http://schemas.microsoft.com/office/drawing/2014/main" id="{FC10D493-5CA0-8882-A181-EFCFB6DC78BD}"/>
                </a:ext>
              </a:extLst>
            </p:cNvPr>
            <p:cNvSpPr/>
            <p:nvPr/>
          </p:nvSpPr>
          <p:spPr>
            <a:xfrm>
              <a:off x="467664" y="2369812"/>
              <a:ext cx="4068637" cy="4862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Google Shape;702;p41">
              <a:extLst>
                <a:ext uri="{FF2B5EF4-FFF2-40B4-BE49-F238E27FC236}">
                  <a16:creationId xmlns:a16="http://schemas.microsoft.com/office/drawing/2014/main" id="{32E440BF-66C1-66A7-757F-1535DDA7F29C}"/>
                </a:ext>
              </a:extLst>
            </p:cNvPr>
            <p:cNvSpPr txBox="1"/>
            <p:nvPr/>
          </p:nvSpPr>
          <p:spPr>
            <a:xfrm>
              <a:off x="806033" y="2400980"/>
              <a:ext cx="3575426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-KR" altLang="en-US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키워드 빈도수 </a:t>
              </a:r>
              <a:r>
                <a:rPr lang="en-US" altLang="ko-KR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= SUM(</a:t>
              </a:r>
              <a:r>
                <a:rPr lang="ko-KR" altLang="en-US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분류된 리뷰 문장 개수 </a:t>
              </a:r>
              <a:r>
                <a:rPr lang="en-US" altLang="ko-KR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* 1)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Google Shape;627;p39">
              <a:extLst>
                <a:ext uri="{FF2B5EF4-FFF2-40B4-BE49-F238E27FC236}">
                  <a16:creationId xmlns:a16="http://schemas.microsoft.com/office/drawing/2014/main" id="{B7163376-D7B2-D658-4ED1-B50148B128E0}"/>
                </a:ext>
              </a:extLst>
            </p:cNvPr>
            <p:cNvSpPr/>
            <p:nvPr/>
          </p:nvSpPr>
          <p:spPr>
            <a:xfrm>
              <a:off x="467666" y="2003146"/>
              <a:ext cx="4068637" cy="381200"/>
            </a:xfrm>
            <a:prstGeom prst="rect">
              <a:avLst/>
            </a:prstGeom>
            <a:solidFill>
              <a:srgbClr val="F765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속성 별 키워드 빈도수 계산</a:t>
              </a:r>
              <a:endParaRPr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9" name="Google Shape;690;p41">
            <a:extLst>
              <a:ext uri="{FF2B5EF4-FFF2-40B4-BE49-F238E27FC236}">
                <a16:creationId xmlns:a16="http://schemas.microsoft.com/office/drawing/2014/main" id="{8CBC3686-6636-67CC-A0D6-41A2312EA8AC}"/>
              </a:ext>
            </a:extLst>
          </p:cNvPr>
          <p:cNvSpPr/>
          <p:nvPr/>
        </p:nvSpPr>
        <p:spPr>
          <a:xfrm>
            <a:off x="7277261" y="4048513"/>
            <a:ext cx="2891587" cy="330536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 키워드에 리뷰데이터 문장 분류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Google Shape;701;p41">
            <a:extLst>
              <a:ext uri="{FF2B5EF4-FFF2-40B4-BE49-F238E27FC236}">
                <a16:creationId xmlns:a16="http://schemas.microsoft.com/office/drawing/2014/main" id="{79737545-E485-C43A-90F7-D3D207160331}"/>
              </a:ext>
            </a:extLst>
          </p:cNvPr>
          <p:cNvSpPr txBox="1"/>
          <p:nvPr/>
        </p:nvSpPr>
        <p:spPr>
          <a:xfrm>
            <a:off x="7088611" y="4262822"/>
            <a:ext cx="3334800" cy="57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리뷰를 문장 단위로 나누고</a:t>
            </a:r>
            <a:r>
              <a:rPr lang="en-US" altLang="ko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/>
            <a:r>
              <a:rPr lang="ko" altLang="en-US" sz="1067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키워드가 속해 있는 문장</a:t>
            </a:r>
            <a:r>
              <a:rPr lang="ko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배치</a:t>
            </a:r>
            <a:endParaRPr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Google Shape;74;p15">
            <a:extLst>
              <a:ext uri="{FF2B5EF4-FFF2-40B4-BE49-F238E27FC236}">
                <a16:creationId xmlns:a16="http://schemas.microsoft.com/office/drawing/2014/main" id="{A9D1BF1F-DBCD-CED1-15F3-9C0E85BC32B9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 (</a:t>
            </a:r>
            <a:r>
              <a:rPr lang="ko" altLang="en-US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관심사 데이터 기반 제품 추천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8181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33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59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456039B6-C6A5-9A3D-EA68-7C662A2E6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5"/>
          <a:stretch/>
        </p:blipFill>
        <p:spPr bwMode="auto">
          <a:xfrm>
            <a:off x="586646" y="2053029"/>
            <a:ext cx="4253753" cy="434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관심사 데이터 </a:t>
            </a:r>
            <a:r>
              <a:rPr lang="ko-KR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Google Shape;707;p42">
            <a:extLst>
              <a:ext uri="{FF2B5EF4-FFF2-40B4-BE49-F238E27FC236}">
                <a16:creationId xmlns:a16="http://schemas.microsoft.com/office/drawing/2014/main" id="{9D63F09E-8A91-E610-7961-52449831491A}"/>
              </a:ext>
            </a:extLst>
          </p:cNvPr>
          <p:cNvSpPr/>
          <p:nvPr/>
        </p:nvSpPr>
        <p:spPr>
          <a:xfrm>
            <a:off x="9406312" y="2348354"/>
            <a:ext cx="2016308" cy="2657980"/>
          </a:xfrm>
          <a:prstGeom prst="roundRect">
            <a:avLst>
              <a:gd name="adj" fmla="val 110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Google Shape;710;p42">
            <a:extLst>
              <a:ext uri="{FF2B5EF4-FFF2-40B4-BE49-F238E27FC236}">
                <a16:creationId xmlns:a16="http://schemas.microsoft.com/office/drawing/2014/main" id="{1903D8F3-6C46-1612-E43D-6A950B46F58E}"/>
              </a:ext>
            </a:extLst>
          </p:cNvPr>
          <p:cNvGrpSpPr/>
          <p:nvPr/>
        </p:nvGrpSpPr>
        <p:grpSpPr>
          <a:xfrm>
            <a:off x="5868694" y="2734287"/>
            <a:ext cx="1741565" cy="1741565"/>
            <a:chOff x="1060663" y="1474125"/>
            <a:chExt cx="1739400" cy="1739400"/>
          </a:xfrm>
        </p:grpSpPr>
        <p:sp>
          <p:nvSpPr>
            <p:cNvPr id="6" name="Google Shape;711;p42">
              <a:extLst>
                <a:ext uri="{FF2B5EF4-FFF2-40B4-BE49-F238E27FC236}">
                  <a16:creationId xmlns:a16="http://schemas.microsoft.com/office/drawing/2014/main" id="{6310A324-682E-3356-4B6C-81D749C6E884}"/>
                </a:ext>
              </a:extLst>
            </p:cNvPr>
            <p:cNvSpPr/>
            <p:nvPr/>
          </p:nvSpPr>
          <p:spPr>
            <a:xfrm>
              <a:off x="1060663" y="1474125"/>
              <a:ext cx="1739400" cy="1739400"/>
            </a:xfrm>
            <a:prstGeom prst="ellipse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" name="Google Shape;712;p42">
              <a:extLst>
                <a:ext uri="{FF2B5EF4-FFF2-40B4-BE49-F238E27FC236}">
                  <a16:creationId xmlns:a16="http://schemas.microsoft.com/office/drawing/2014/main" id="{3F9DBA4D-7B2B-9CDB-2B2E-D82E518A6D8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25362" y="1738800"/>
              <a:ext cx="1210025" cy="12100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Google Shape;713;p42">
            <a:extLst>
              <a:ext uri="{FF2B5EF4-FFF2-40B4-BE49-F238E27FC236}">
                <a16:creationId xmlns:a16="http://schemas.microsoft.com/office/drawing/2014/main" id="{C86A9511-4692-8909-7B2F-9A55886BF7E8}"/>
              </a:ext>
            </a:extLst>
          </p:cNvPr>
          <p:cNvSpPr/>
          <p:nvPr/>
        </p:nvSpPr>
        <p:spPr>
          <a:xfrm>
            <a:off x="609318" y="1387196"/>
            <a:ext cx="4210256" cy="602864"/>
          </a:xfrm>
          <a:prstGeom prst="rect">
            <a:avLst/>
          </a:prstGeom>
          <a:solidFill>
            <a:srgbClr val="F765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고객 가입 시 </a:t>
            </a:r>
            <a:endParaRPr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관심사 등록 프로세스 도입</a:t>
            </a:r>
            <a:endParaRPr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714;p42">
            <a:extLst>
              <a:ext uri="{FF2B5EF4-FFF2-40B4-BE49-F238E27FC236}">
                <a16:creationId xmlns:a16="http://schemas.microsoft.com/office/drawing/2014/main" id="{7201F5F5-E1B1-B9C2-39BA-D193BF58610B}"/>
              </a:ext>
            </a:extLst>
          </p:cNvPr>
          <p:cNvSpPr/>
          <p:nvPr/>
        </p:nvSpPr>
        <p:spPr>
          <a:xfrm>
            <a:off x="5057136" y="3514311"/>
            <a:ext cx="640791" cy="5490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Google Shape;715;p42">
            <a:extLst>
              <a:ext uri="{FF2B5EF4-FFF2-40B4-BE49-F238E27FC236}">
                <a16:creationId xmlns:a16="http://schemas.microsoft.com/office/drawing/2014/main" id="{294ACA64-FFFA-52A2-DA9B-43396D4055B1}"/>
              </a:ext>
            </a:extLst>
          </p:cNvPr>
          <p:cNvSpPr/>
          <p:nvPr/>
        </p:nvSpPr>
        <p:spPr>
          <a:xfrm>
            <a:off x="9304461" y="2901595"/>
            <a:ext cx="2220056" cy="2140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4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 </a:t>
            </a:r>
            <a:r>
              <a:rPr lang="en-US" altLang="ko" sz="14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endParaRPr sz="14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4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생년월일</a:t>
            </a:r>
            <a:endParaRPr sz="14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4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endParaRPr sz="14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4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피부타입</a:t>
            </a:r>
            <a:endParaRPr sz="14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4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피부고민</a:t>
            </a:r>
            <a:endParaRPr sz="14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4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 제품 카테고리</a:t>
            </a:r>
            <a:endParaRPr sz="14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716;p42">
            <a:extLst>
              <a:ext uri="{FF2B5EF4-FFF2-40B4-BE49-F238E27FC236}">
                <a16:creationId xmlns:a16="http://schemas.microsoft.com/office/drawing/2014/main" id="{4F3DDFB1-222D-2D2B-B98A-26BCE22F2F2E}"/>
              </a:ext>
            </a:extLst>
          </p:cNvPr>
          <p:cNvSpPr txBox="1"/>
          <p:nvPr/>
        </p:nvSpPr>
        <p:spPr>
          <a:xfrm>
            <a:off x="5629453" y="2121730"/>
            <a:ext cx="2220056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고객</a:t>
            </a:r>
            <a:endParaRPr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Google Shape;722;p42">
            <a:extLst>
              <a:ext uri="{FF2B5EF4-FFF2-40B4-BE49-F238E27FC236}">
                <a16:creationId xmlns:a16="http://schemas.microsoft.com/office/drawing/2014/main" id="{8BE597E3-4CA8-DBB8-BB36-A0D77541E2B2}"/>
              </a:ext>
            </a:extLst>
          </p:cNvPr>
          <p:cNvSpPr txBox="1"/>
          <p:nvPr/>
        </p:nvSpPr>
        <p:spPr>
          <a:xfrm>
            <a:off x="5011166" y="4692006"/>
            <a:ext cx="3631736" cy="86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피부타입 </a:t>
            </a:r>
            <a:r>
              <a:rPr lang="ko" altLang="en-US" sz="1333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“건성”</a:t>
            </a:r>
            <a:endParaRPr sz="1333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3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피부고민 </a:t>
            </a:r>
            <a:r>
              <a:rPr lang="ko" altLang="en-US" sz="1333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“트러블</a:t>
            </a:r>
            <a:r>
              <a:rPr lang="en-US" altLang="ko" sz="1333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" altLang="en-US" sz="1333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각질”</a:t>
            </a:r>
            <a:endParaRPr sz="1333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333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 카테고리 </a:t>
            </a:r>
            <a:r>
              <a:rPr lang="ko" altLang="en-US" sz="1333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“스킨케어”</a:t>
            </a:r>
            <a:endParaRPr sz="1333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Google Shape;723;p42">
            <a:extLst>
              <a:ext uri="{FF2B5EF4-FFF2-40B4-BE49-F238E27FC236}">
                <a16:creationId xmlns:a16="http://schemas.microsoft.com/office/drawing/2014/main" id="{95BBF912-3745-4045-1DAB-F46563710870}"/>
              </a:ext>
            </a:extLst>
          </p:cNvPr>
          <p:cNvSpPr/>
          <p:nvPr/>
        </p:nvSpPr>
        <p:spPr>
          <a:xfrm>
            <a:off x="9775709" y="2511284"/>
            <a:ext cx="1277613" cy="390296"/>
          </a:xfrm>
          <a:prstGeom prst="roundRect">
            <a:avLst>
              <a:gd name="adj" fmla="val 16667"/>
            </a:avLst>
          </a:prstGeom>
          <a:solidFill>
            <a:srgbClr val="CAE48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4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</a:t>
            </a:r>
            <a:r>
              <a:rPr lang="en-US" altLang="ko" sz="14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endParaRPr sz="133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Google Shape;724;p42">
            <a:extLst>
              <a:ext uri="{FF2B5EF4-FFF2-40B4-BE49-F238E27FC236}">
                <a16:creationId xmlns:a16="http://schemas.microsoft.com/office/drawing/2014/main" id="{2F022AFC-E0A7-FEEF-2889-3EE940B0F03F}"/>
              </a:ext>
            </a:extLst>
          </p:cNvPr>
          <p:cNvSpPr/>
          <p:nvPr/>
        </p:nvSpPr>
        <p:spPr>
          <a:xfrm>
            <a:off x="8120418" y="3547780"/>
            <a:ext cx="640791" cy="5490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Google Shape;725;p42">
            <a:extLst>
              <a:ext uri="{FF2B5EF4-FFF2-40B4-BE49-F238E27FC236}">
                <a16:creationId xmlns:a16="http://schemas.microsoft.com/office/drawing/2014/main" id="{FF937563-E9A1-DA9D-43FE-B4B09937F543}"/>
              </a:ext>
            </a:extLst>
          </p:cNvPr>
          <p:cNvSpPr/>
          <p:nvPr/>
        </p:nvSpPr>
        <p:spPr>
          <a:xfrm>
            <a:off x="9509653" y="3971931"/>
            <a:ext cx="1809032" cy="836600"/>
          </a:xfrm>
          <a:prstGeom prst="rect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Google Shape;726;p42">
            <a:extLst>
              <a:ext uri="{FF2B5EF4-FFF2-40B4-BE49-F238E27FC236}">
                <a16:creationId xmlns:a16="http://schemas.microsoft.com/office/drawing/2014/main" id="{BB8A34BD-E012-3666-D469-079CEBC20473}"/>
              </a:ext>
            </a:extLst>
          </p:cNvPr>
          <p:cNvSpPr txBox="1"/>
          <p:nvPr/>
        </p:nvSpPr>
        <p:spPr>
          <a:xfrm>
            <a:off x="9012413" y="5042257"/>
            <a:ext cx="2803515" cy="65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고객 </a:t>
            </a:r>
            <a:r>
              <a:rPr lang="en-US" altLang="ko" sz="1333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" altLang="en-US" sz="1333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</a:t>
            </a:r>
            <a:endParaRPr sz="1333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333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관심사 데이터 추가</a:t>
            </a:r>
            <a:endParaRPr sz="1333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Google Shape;461;p32">
            <a:extLst>
              <a:ext uri="{FF2B5EF4-FFF2-40B4-BE49-F238E27FC236}">
                <a16:creationId xmlns:a16="http://schemas.microsoft.com/office/drawing/2014/main" id="{069C68A8-E4F0-4654-74E1-58DE9FAEAC30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Google Shape;462;p32">
            <a:extLst>
              <a:ext uri="{FF2B5EF4-FFF2-40B4-BE49-F238E27FC236}">
                <a16:creationId xmlns:a16="http://schemas.microsoft.com/office/drawing/2014/main" id="{2F684AC9-C413-FB55-8C33-89DD35A88A78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463;p32">
            <a:extLst>
              <a:ext uri="{FF2B5EF4-FFF2-40B4-BE49-F238E27FC236}">
                <a16:creationId xmlns:a16="http://schemas.microsoft.com/office/drawing/2014/main" id="{EE80DCED-F9BC-3868-862A-7523BF43493E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solidFill>
              <a:srgbClr val="8181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Google Shape;464;p32">
            <a:extLst>
              <a:ext uri="{FF2B5EF4-FFF2-40B4-BE49-F238E27FC236}">
                <a16:creationId xmlns:a16="http://schemas.microsoft.com/office/drawing/2014/main" id="{E16EA8EB-2C16-CE60-F9DE-25B7AD2FC4B8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Google Shape;479;p32">
            <a:extLst>
              <a:ext uri="{FF2B5EF4-FFF2-40B4-BE49-F238E27FC236}">
                <a16:creationId xmlns:a16="http://schemas.microsoft.com/office/drawing/2014/main" id="{0DFB16DB-279C-C326-12DD-681E05599440}"/>
              </a:ext>
            </a:extLst>
          </p:cNvPr>
          <p:cNvSpPr txBox="1"/>
          <p:nvPr/>
        </p:nvSpPr>
        <p:spPr>
          <a:xfrm>
            <a:off x="8640045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관심사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저장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Google Shape;479;p32">
            <a:extLst>
              <a:ext uri="{FF2B5EF4-FFF2-40B4-BE49-F238E27FC236}">
                <a16:creationId xmlns:a16="http://schemas.microsoft.com/office/drawing/2014/main" id="{45BBF4E5-6D7D-DF6B-96CC-A50FECE4E7C9}"/>
              </a:ext>
            </a:extLst>
          </p:cNvPr>
          <p:cNvSpPr txBox="1"/>
          <p:nvPr/>
        </p:nvSpPr>
        <p:spPr>
          <a:xfrm>
            <a:off x="7372300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별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빈도수 계산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Google Shape;479;p32">
            <a:extLst>
              <a:ext uri="{FF2B5EF4-FFF2-40B4-BE49-F238E27FC236}">
                <a16:creationId xmlns:a16="http://schemas.microsoft.com/office/drawing/2014/main" id="{420C12BE-DE13-49BE-B861-0E208F80DD87}"/>
              </a:ext>
            </a:extLst>
          </p:cNvPr>
          <p:cNvSpPr txBox="1"/>
          <p:nvPr/>
        </p:nvSpPr>
        <p:spPr>
          <a:xfrm>
            <a:off x="9760593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" name="Picture 4" descr="7 Days Left - Icon New Png - Free Transparent PNG Download - PNGkey">
            <a:extLst>
              <a:ext uri="{FF2B5EF4-FFF2-40B4-BE49-F238E27FC236}">
                <a16:creationId xmlns:a16="http://schemas.microsoft.com/office/drawing/2014/main" id="{B3DC9A10-4160-659B-4F0A-E4EBF19E1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52" b="93621" l="18659" r="81341">
                        <a14:foregroundMark x1="25610" y1="54138" x2="62683" y2="18621"/>
                        <a14:foregroundMark x1="58415" y1="16552" x2="25000" y2="38966"/>
                        <a14:foregroundMark x1="32317" y1="42069" x2="52805" y2="30517"/>
                        <a14:foregroundMark x1="53537" y1="28966" x2="28293" y2="63448"/>
                        <a14:foregroundMark x1="46098" y1="27931" x2="46098" y2="27931"/>
                        <a14:foregroundMark x1="45976" y1="44483" x2="45976" y2="44483"/>
                        <a14:foregroundMark x1="50854" y1="40172" x2="38171" y2="50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13" t="6373" r="18609" b="6248"/>
          <a:stretch/>
        </p:blipFill>
        <p:spPr bwMode="auto">
          <a:xfrm>
            <a:off x="609318" y="1387196"/>
            <a:ext cx="817119" cy="81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E156DE3-FA0B-485A-E61B-99F201E9AFA1}"/>
              </a:ext>
            </a:extLst>
          </p:cNvPr>
          <p:cNvSpPr/>
          <p:nvPr/>
        </p:nvSpPr>
        <p:spPr>
          <a:xfrm>
            <a:off x="3107820" y="4589860"/>
            <a:ext cx="424060" cy="2121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FAE0F6-5528-E15C-57A5-9C19E7BC835D}"/>
              </a:ext>
            </a:extLst>
          </p:cNvPr>
          <p:cNvSpPr txBox="1"/>
          <p:nvPr/>
        </p:nvSpPr>
        <p:spPr>
          <a:xfrm>
            <a:off x="3039354" y="4568895"/>
            <a:ext cx="566242" cy="25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트러블</a:t>
            </a:r>
          </a:p>
        </p:txBody>
      </p:sp>
      <p:pic>
        <p:nvPicPr>
          <p:cNvPr id="4100" name="Picture 4" descr="체크 표시 - 무료 모양과 기호개 아이콘">
            <a:extLst>
              <a:ext uri="{FF2B5EF4-FFF2-40B4-BE49-F238E27FC236}">
                <a16:creationId xmlns:a16="http://schemas.microsoft.com/office/drawing/2014/main" id="{1B3F47B4-ED55-5CEE-8B67-B84448211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22" b="89844" l="9961" r="93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418" y="4418542"/>
            <a:ext cx="390003" cy="3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E23272C-8378-9343-034B-C52C0FCCF0BD}"/>
              </a:ext>
            </a:extLst>
          </p:cNvPr>
          <p:cNvSpPr/>
          <p:nvPr/>
        </p:nvSpPr>
        <p:spPr>
          <a:xfrm>
            <a:off x="3674062" y="4589860"/>
            <a:ext cx="369830" cy="2121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75E651-1656-38FB-B5CD-BBA1D7348322}"/>
              </a:ext>
            </a:extLst>
          </p:cNvPr>
          <p:cNvSpPr txBox="1"/>
          <p:nvPr/>
        </p:nvSpPr>
        <p:spPr>
          <a:xfrm>
            <a:off x="3633731" y="4564177"/>
            <a:ext cx="492526" cy="25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각질</a:t>
            </a:r>
          </a:p>
        </p:txBody>
      </p:sp>
      <p:pic>
        <p:nvPicPr>
          <p:cNvPr id="38" name="Picture 4" descr="체크 표시 - 무료 모양과 기호개 아이콘">
            <a:extLst>
              <a:ext uri="{FF2B5EF4-FFF2-40B4-BE49-F238E27FC236}">
                <a16:creationId xmlns:a16="http://schemas.microsoft.com/office/drawing/2014/main" id="{019FC9E0-3A6E-EF16-2F0B-F22480302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22" b="89844" l="9961" r="93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565" y="4411976"/>
            <a:ext cx="390003" cy="3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623008-4314-1D9C-DEAC-B783B08FE490}"/>
              </a:ext>
            </a:extLst>
          </p:cNvPr>
          <p:cNvSpPr/>
          <p:nvPr/>
        </p:nvSpPr>
        <p:spPr>
          <a:xfrm>
            <a:off x="889553" y="5592618"/>
            <a:ext cx="587112" cy="23509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40" name="Picture 4" descr="체크 표시 - 무료 모양과 기호개 아이콘">
            <a:extLst>
              <a:ext uri="{FF2B5EF4-FFF2-40B4-BE49-F238E27FC236}">
                <a16:creationId xmlns:a16="http://schemas.microsoft.com/office/drawing/2014/main" id="{A57AD3E1-6E7C-A2C8-DE74-9A4660AF0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22" b="89844" l="9961" r="93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51" y="5421300"/>
            <a:ext cx="390003" cy="3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5100FD8-3CB9-CA89-890E-57B4616B0951}"/>
              </a:ext>
            </a:extLst>
          </p:cNvPr>
          <p:cNvSpPr txBox="1"/>
          <p:nvPr/>
        </p:nvSpPr>
        <p:spPr>
          <a:xfrm>
            <a:off x="862396" y="5592618"/>
            <a:ext cx="6602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스킨케어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6BC4BB3-B8D2-B1BD-FC47-526DE739CDF8}"/>
              </a:ext>
            </a:extLst>
          </p:cNvPr>
          <p:cNvSpPr/>
          <p:nvPr/>
        </p:nvSpPr>
        <p:spPr>
          <a:xfrm>
            <a:off x="901222" y="3661265"/>
            <a:ext cx="369830" cy="2121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85361B-51CD-A3AB-2346-13B9C5407D0C}"/>
              </a:ext>
            </a:extLst>
          </p:cNvPr>
          <p:cNvSpPr txBox="1"/>
          <p:nvPr/>
        </p:nvSpPr>
        <p:spPr>
          <a:xfrm>
            <a:off x="860891" y="3635582"/>
            <a:ext cx="492526" cy="25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건성</a:t>
            </a:r>
          </a:p>
        </p:txBody>
      </p:sp>
      <p:pic>
        <p:nvPicPr>
          <p:cNvPr id="47" name="Picture 4" descr="체크 표시 - 무료 모양과 기호개 아이콘">
            <a:extLst>
              <a:ext uri="{FF2B5EF4-FFF2-40B4-BE49-F238E27FC236}">
                <a16:creationId xmlns:a16="http://schemas.microsoft.com/office/drawing/2014/main" id="{4BFC1588-9B23-A169-BB5F-C75D431C8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22" b="89844" l="9961" r="93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5" y="3483381"/>
            <a:ext cx="390003" cy="3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Google Shape;74;p15">
            <a:extLst>
              <a:ext uri="{FF2B5EF4-FFF2-40B4-BE49-F238E27FC236}">
                <a16:creationId xmlns:a16="http://schemas.microsoft.com/office/drawing/2014/main" id="{9443D489-BDF4-6535-91E6-6A5B43690AE7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 (</a:t>
            </a:r>
            <a:r>
              <a:rPr lang="ko" altLang="en-US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관심사 데이터 기반 제품 추천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8181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34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88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28;p34">
            <a:extLst>
              <a:ext uri="{FF2B5EF4-FFF2-40B4-BE49-F238E27FC236}">
                <a16:creationId xmlns:a16="http://schemas.microsoft.com/office/drawing/2014/main" id="{D9E7E5AD-080B-991B-DC67-78972D6FC5D2}"/>
              </a:ext>
            </a:extLst>
          </p:cNvPr>
          <p:cNvSpPr/>
          <p:nvPr/>
        </p:nvSpPr>
        <p:spPr>
          <a:xfrm rot="10800000">
            <a:off x="7037124" y="3173084"/>
            <a:ext cx="1140882" cy="2056971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61300">
                <a:srgbClr val="F7B2B1"/>
              </a:gs>
              <a:gs pos="0">
                <a:schemeClr val="bg1"/>
              </a:gs>
              <a:gs pos="100000">
                <a:srgbClr val="F28280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0CC1-C23B-BF91-1B34-BF5BAA54E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62" y="3500186"/>
            <a:ext cx="3772182" cy="71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</a:t>
            </a:r>
            <a:r>
              <a:rPr lang="ko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관심사 기반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선정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7" name="Google Shape;746;p43">
            <a:extLst>
              <a:ext uri="{FF2B5EF4-FFF2-40B4-BE49-F238E27FC236}">
                <a16:creationId xmlns:a16="http://schemas.microsoft.com/office/drawing/2014/main" id="{49AC1D7A-F996-7B2B-4135-6FC8C38B65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61" y="4572051"/>
            <a:ext cx="3772182" cy="200828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748;p43">
            <a:extLst>
              <a:ext uri="{FF2B5EF4-FFF2-40B4-BE49-F238E27FC236}">
                <a16:creationId xmlns:a16="http://schemas.microsoft.com/office/drawing/2014/main" id="{58D1F311-9BC6-A1E8-5B05-9FDAF2029D03}"/>
              </a:ext>
            </a:extLst>
          </p:cNvPr>
          <p:cNvSpPr/>
          <p:nvPr/>
        </p:nvSpPr>
        <p:spPr>
          <a:xfrm>
            <a:off x="205961" y="2367774"/>
            <a:ext cx="3772182" cy="1125673"/>
          </a:xfrm>
          <a:prstGeom prst="rect">
            <a:avLst/>
          </a:prstGeom>
          <a:solidFill>
            <a:srgbClr val="F6F6C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ko" altLang="en-US" sz="11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속성별 점수 </a:t>
            </a:r>
            <a:r>
              <a:rPr lang="en-US" altLang="ko" sz="11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ⓐ*(ⓑ*0.5+ⓒ)</a:t>
            </a:r>
            <a:endParaRPr sz="11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Clr>
                <a:schemeClr val="dk1"/>
              </a:buClr>
              <a:buSzPts val="1100"/>
            </a:pPr>
            <a:endParaRPr sz="5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 = 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해당속성 특정카테고리 리뷰수</a:t>
            </a: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해당속성 전체 리뷰수</a:t>
            </a: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Clr>
                <a:schemeClr val="dk1"/>
              </a:buClr>
              <a:buSzPts val="1100"/>
            </a:pPr>
            <a:endParaRPr sz="5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 = 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해당속성 피부고민</a:t>
            </a: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비율</a:t>
            </a: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피부고민</a:t>
            </a: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비율</a:t>
            </a: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Clr>
                <a:schemeClr val="dk1"/>
              </a:buClr>
              <a:buSzPts val="1100"/>
            </a:pPr>
            <a:endParaRPr sz="3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 = 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해당속성 특정피부타입 고객 리뷰수 </a:t>
            </a: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해당속성 전체 리뷰수</a:t>
            </a: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비율을 속성</a:t>
            </a: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군집</a:t>
            </a: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가중치로 사용</a:t>
            </a: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피부고민과 피부타입의 영향력을 동일하게 </a:t>
            </a:r>
            <a:endParaRPr lang="ko-KR" altLang="en-US"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맞추기 위해 피부고민 비율을 </a:t>
            </a:r>
            <a:r>
              <a:rPr lang="en-US" altLang="ko-KR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나눔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713;p42">
            <a:extLst>
              <a:ext uri="{FF2B5EF4-FFF2-40B4-BE49-F238E27FC236}">
                <a16:creationId xmlns:a16="http://schemas.microsoft.com/office/drawing/2014/main" id="{EEC77B32-6738-53E1-ACD9-0A401832FCFB}"/>
              </a:ext>
            </a:extLst>
          </p:cNvPr>
          <p:cNvSpPr/>
          <p:nvPr/>
        </p:nvSpPr>
        <p:spPr>
          <a:xfrm>
            <a:off x="205961" y="2095551"/>
            <a:ext cx="3772182" cy="273444"/>
          </a:xfrm>
          <a:prstGeom prst="rect">
            <a:avLst/>
          </a:prstGeom>
          <a:solidFill>
            <a:srgbClr val="F765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맞춤형 제품 속성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선정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군집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2</a:t>
            </a:r>
            <a:endParaRPr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Google Shape;761;p43">
            <a:extLst>
              <a:ext uri="{FF2B5EF4-FFF2-40B4-BE49-F238E27FC236}">
                <a16:creationId xmlns:a16="http://schemas.microsoft.com/office/drawing/2014/main" id="{8991C65C-9AA4-E270-F0BB-81A50D428D40}"/>
              </a:ext>
            </a:extLst>
          </p:cNvPr>
          <p:cNvSpPr txBox="1"/>
          <p:nvPr/>
        </p:nvSpPr>
        <p:spPr>
          <a:xfrm>
            <a:off x="176150" y="3429000"/>
            <a:ext cx="28880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2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기능성 기초케어</a:t>
            </a:r>
            <a:endParaRPr sz="2489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40A023-2995-3473-ADF2-C9F781A94142}"/>
              </a:ext>
            </a:extLst>
          </p:cNvPr>
          <p:cNvGrpSpPr/>
          <p:nvPr/>
        </p:nvGrpSpPr>
        <p:grpSpPr>
          <a:xfrm>
            <a:off x="7802947" y="1086924"/>
            <a:ext cx="3017918" cy="2495592"/>
            <a:chOff x="5727187" y="2315312"/>
            <a:chExt cx="3223200" cy="2665345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F7E950E-DD9F-27EA-4655-DEF7530D638B}"/>
                </a:ext>
              </a:extLst>
            </p:cNvPr>
            <p:cNvGrpSpPr/>
            <p:nvPr/>
          </p:nvGrpSpPr>
          <p:grpSpPr>
            <a:xfrm>
              <a:off x="5962353" y="2315312"/>
              <a:ext cx="2638900" cy="2665345"/>
              <a:chOff x="5962353" y="2315312"/>
              <a:chExt cx="2638900" cy="2665345"/>
            </a:xfrm>
          </p:grpSpPr>
          <p:sp>
            <p:nvSpPr>
              <p:cNvPr id="9" name="Google Shape;736;p43">
                <a:extLst>
                  <a:ext uri="{FF2B5EF4-FFF2-40B4-BE49-F238E27FC236}">
                    <a16:creationId xmlns:a16="http://schemas.microsoft.com/office/drawing/2014/main" id="{AD2FA8D2-9958-DBE9-4AAE-132F9DF9526E}"/>
                  </a:ext>
                </a:extLst>
              </p:cNvPr>
              <p:cNvSpPr/>
              <p:nvPr/>
            </p:nvSpPr>
            <p:spPr>
              <a:xfrm>
                <a:off x="5962353" y="2315312"/>
                <a:ext cx="2632400" cy="305200"/>
              </a:xfrm>
              <a:prstGeom prst="rect">
                <a:avLst/>
              </a:prstGeom>
              <a:solidFill>
                <a:srgbClr val="B6DB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" altLang="en-US" sz="1333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ⓐ </a:t>
                </a:r>
                <a:r>
                  <a:rPr lang="ko" altLang="en-US" sz="106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제품 속성 군집 별 카테고리 비율</a:t>
                </a:r>
                <a:endParaRPr sz="1067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2" name="Google Shape;741;p43">
                <a:extLst>
                  <a:ext uri="{FF2B5EF4-FFF2-40B4-BE49-F238E27FC236}">
                    <a16:creationId xmlns:a16="http://schemas.microsoft.com/office/drawing/2014/main" id="{52AA1D32-6AB6-D82A-EEB6-843CF58B8A26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978454" y="3069247"/>
                <a:ext cx="2622668" cy="19114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" name="Google Shape;750;p43">
                <a:extLst>
                  <a:ext uri="{FF2B5EF4-FFF2-40B4-BE49-F238E27FC236}">
                    <a16:creationId xmlns:a16="http://schemas.microsoft.com/office/drawing/2014/main" id="{FA603ACC-3E8F-20DF-B35C-CB835F43BB4F}"/>
                  </a:ext>
                </a:extLst>
              </p:cNvPr>
              <p:cNvSpPr/>
              <p:nvPr/>
            </p:nvSpPr>
            <p:spPr>
              <a:xfrm>
                <a:off x="5978453" y="2620449"/>
                <a:ext cx="2622800" cy="448800"/>
              </a:xfrm>
              <a:prstGeom prst="rect">
                <a:avLst/>
              </a:prstGeom>
              <a:solidFill>
                <a:srgbClr val="F6F6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8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2" name="Google Shape;754;p43">
              <a:extLst>
                <a:ext uri="{FF2B5EF4-FFF2-40B4-BE49-F238E27FC236}">
                  <a16:creationId xmlns:a16="http://schemas.microsoft.com/office/drawing/2014/main" id="{5A3E9BA6-1230-A207-4387-119E99DD574C}"/>
                </a:ext>
              </a:extLst>
            </p:cNvPr>
            <p:cNvSpPr txBox="1"/>
            <p:nvPr/>
          </p:nvSpPr>
          <p:spPr>
            <a:xfrm>
              <a:off x="5727187" y="2557162"/>
              <a:ext cx="3223200" cy="574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-KR" altLang="en-US" sz="10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속성 별</a:t>
              </a:r>
              <a:endPara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관심 카테고리 </a:t>
              </a:r>
              <a:r>
                <a:rPr lang="en-US" altLang="ko-KR" sz="10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‘</a:t>
              </a:r>
              <a:r>
                <a:rPr lang="ko-KR" altLang="en-US" sz="10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스킨케어</a:t>
              </a:r>
              <a:r>
                <a:rPr lang="en-US" altLang="ko-KR" sz="10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’ </a:t>
              </a:r>
              <a:r>
                <a:rPr lang="ko-KR" altLang="en-US" sz="10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비율 산정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DE3268B-5406-FA57-54C9-EFE84849EDED}"/>
              </a:ext>
            </a:extLst>
          </p:cNvPr>
          <p:cNvGrpSpPr/>
          <p:nvPr/>
        </p:nvGrpSpPr>
        <p:grpSpPr>
          <a:xfrm>
            <a:off x="7770223" y="3618081"/>
            <a:ext cx="3017918" cy="1505192"/>
            <a:chOff x="8357387" y="3659292"/>
            <a:chExt cx="3223200" cy="1607577"/>
          </a:xfrm>
        </p:grpSpPr>
        <p:sp>
          <p:nvSpPr>
            <p:cNvPr id="10" name="Google Shape;737;p43">
              <a:extLst>
                <a:ext uri="{FF2B5EF4-FFF2-40B4-BE49-F238E27FC236}">
                  <a16:creationId xmlns:a16="http://schemas.microsoft.com/office/drawing/2014/main" id="{68274EC8-C499-5BA5-DC11-7122F40732D5}"/>
                </a:ext>
              </a:extLst>
            </p:cNvPr>
            <p:cNvSpPr/>
            <p:nvPr/>
          </p:nvSpPr>
          <p:spPr>
            <a:xfrm>
              <a:off x="8653487" y="3659292"/>
              <a:ext cx="2632400" cy="305200"/>
            </a:xfrm>
            <a:prstGeom prst="rect">
              <a:avLst/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" altLang="en-US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ⓑ </a:t>
              </a:r>
              <a:r>
                <a:rPr lang="ko" altLang="en-US" sz="1067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속성 군집 별 피부고민 비율</a:t>
              </a:r>
              <a:endParaRPr sz="10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5" name="Google Shape;743;p43">
              <a:extLst>
                <a:ext uri="{FF2B5EF4-FFF2-40B4-BE49-F238E27FC236}">
                  <a16:creationId xmlns:a16="http://schemas.microsoft.com/office/drawing/2014/main" id="{419AAFFE-0E64-B086-8D7A-739702C93E92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656021" y="4286402"/>
              <a:ext cx="2632401" cy="9804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751;p43">
              <a:extLst>
                <a:ext uri="{FF2B5EF4-FFF2-40B4-BE49-F238E27FC236}">
                  <a16:creationId xmlns:a16="http://schemas.microsoft.com/office/drawing/2014/main" id="{7238B6AC-11B5-FFEC-D7FB-7ED52762EF34}"/>
                </a:ext>
              </a:extLst>
            </p:cNvPr>
            <p:cNvSpPr/>
            <p:nvPr/>
          </p:nvSpPr>
          <p:spPr>
            <a:xfrm>
              <a:off x="8657577" y="3968742"/>
              <a:ext cx="2622800" cy="305200"/>
            </a:xfrm>
            <a:prstGeom prst="rect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Google Shape;759;p43">
              <a:extLst>
                <a:ext uri="{FF2B5EF4-FFF2-40B4-BE49-F238E27FC236}">
                  <a16:creationId xmlns:a16="http://schemas.microsoft.com/office/drawing/2014/main" id="{7FC00026-BCCD-8833-3103-82F27604AB62}"/>
                </a:ext>
              </a:extLst>
            </p:cNvPr>
            <p:cNvSpPr txBox="1"/>
            <p:nvPr/>
          </p:nvSpPr>
          <p:spPr>
            <a:xfrm>
              <a:off x="8357387" y="3905724"/>
              <a:ext cx="3223200" cy="4103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" altLang="en-US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속성 </a:t>
              </a:r>
              <a:r>
                <a:rPr lang="ko" altLang="en-US" sz="900">
                  <a:latin typeface="나눔고딕" panose="020D0604000000000000" pitchFamily="50" charset="-127"/>
                  <a:ea typeface="나눔고딕" panose="020D0604000000000000" pitchFamily="50" charset="-127"/>
                </a:rPr>
                <a:t>별 피부고민</a:t>
              </a:r>
              <a:r>
                <a:rPr lang="en-US" altLang="ko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" altLang="en-US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트러블</a:t>
              </a:r>
              <a:r>
                <a:rPr lang="en-US" altLang="ko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" altLang="en-US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각질</a:t>
              </a:r>
              <a:r>
                <a:rPr lang="en-US" altLang="ko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" altLang="en-US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비율 산정</a:t>
              </a:r>
              <a:endParaRPr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E551A5E-E84B-CC61-FA40-40B6ACC74780}"/>
              </a:ext>
            </a:extLst>
          </p:cNvPr>
          <p:cNvGrpSpPr/>
          <p:nvPr/>
        </p:nvGrpSpPr>
        <p:grpSpPr>
          <a:xfrm>
            <a:off x="7845645" y="5158838"/>
            <a:ext cx="3017918" cy="1613595"/>
            <a:chOff x="11109723" y="3663618"/>
            <a:chExt cx="3223200" cy="1723353"/>
          </a:xfrm>
        </p:grpSpPr>
        <p:sp>
          <p:nvSpPr>
            <p:cNvPr id="11" name="Google Shape;738;p43">
              <a:extLst>
                <a:ext uri="{FF2B5EF4-FFF2-40B4-BE49-F238E27FC236}">
                  <a16:creationId xmlns:a16="http://schemas.microsoft.com/office/drawing/2014/main" id="{84E1206B-FEA0-DB3B-9CD1-CF3CB8D7B5F6}"/>
                </a:ext>
              </a:extLst>
            </p:cNvPr>
            <p:cNvSpPr/>
            <p:nvPr/>
          </p:nvSpPr>
          <p:spPr>
            <a:xfrm>
              <a:off x="11343186" y="3663618"/>
              <a:ext cx="2632400" cy="305200"/>
            </a:xfrm>
            <a:prstGeom prst="rect">
              <a:avLst/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" altLang="en-US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ⓒ </a:t>
              </a:r>
              <a:r>
                <a:rPr lang="ko" altLang="en-US" sz="1067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속성 군집 별 피부타입 비율 </a:t>
              </a:r>
              <a:endParaRPr sz="10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6" name="Google Shape;744;p43">
              <a:extLst>
                <a:ext uri="{FF2B5EF4-FFF2-40B4-BE49-F238E27FC236}">
                  <a16:creationId xmlns:a16="http://schemas.microsoft.com/office/drawing/2014/main" id="{4C15BE4F-FBA9-8EE9-865C-4E8DF02D2DF3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336653" y="4406504"/>
              <a:ext cx="2632400" cy="9804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53;p43">
              <a:extLst>
                <a:ext uri="{FF2B5EF4-FFF2-40B4-BE49-F238E27FC236}">
                  <a16:creationId xmlns:a16="http://schemas.microsoft.com/office/drawing/2014/main" id="{B407535D-FFAD-51F2-5F31-12307915D236}"/>
                </a:ext>
              </a:extLst>
            </p:cNvPr>
            <p:cNvSpPr/>
            <p:nvPr/>
          </p:nvSpPr>
          <p:spPr>
            <a:xfrm>
              <a:off x="11336720" y="3968740"/>
              <a:ext cx="2638800" cy="448800"/>
            </a:xfrm>
            <a:prstGeom prst="rect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" name="Google Shape;759;p43">
              <a:extLst>
                <a:ext uri="{FF2B5EF4-FFF2-40B4-BE49-F238E27FC236}">
                  <a16:creationId xmlns:a16="http://schemas.microsoft.com/office/drawing/2014/main" id="{0C3DB97E-BE0D-E475-5828-D56B6C7699B9}"/>
                </a:ext>
              </a:extLst>
            </p:cNvPr>
            <p:cNvSpPr txBox="1"/>
            <p:nvPr/>
          </p:nvSpPr>
          <p:spPr>
            <a:xfrm>
              <a:off x="11109723" y="3870392"/>
              <a:ext cx="3223200" cy="613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-KR" altLang="en-US" sz="1067"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속성 별</a:t>
              </a:r>
            </a:p>
            <a:p>
              <a:pPr algn="ctr"/>
              <a:r>
                <a:rPr lang="ko-KR" altLang="en-US" sz="1067">
                  <a:latin typeface="나눔고딕" panose="020D0604000000000000" pitchFamily="50" charset="-127"/>
                  <a:ea typeface="나눔고딕" panose="020D0604000000000000" pitchFamily="50" charset="-127"/>
                </a:rPr>
                <a:t>피부타입</a:t>
              </a:r>
              <a:r>
                <a:rPr lang="en-US" altLang="ko-KR" sz="1067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067">
                  <a:latin typeface="나눔고딕" panose="020D0604000000000000" pitchFamily="50" charset="-127"/>
                  <a:ea typeface="나눔고딕" panose="020D0604000000000000" pitchFamily="50" charset="-127"/>
                </a:rPr>
                <a:t>건성</a:t>
              </a:r>
              <a:r>
                <a:rPr lang="en-US" altLang="ko-KR" sz="1067"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sz="1067">
                  <a:latin typeface="나눔고딕" panose="020D0604000000000000" pitchFamily="50" charset="-127"/>
                  <a:ea typeface="나눔고딕" panose="020D0604000000000000" pitchFamily="50" charset="-127"/>
                </a:rPr>
                <a:t>비율 산정</a:t>
              </a:r>
              <a:endPara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4" name="Google Shape;461;p32">
            <a:extLst>
              <a:ext uri="{FF2B5EF4-FFF2-40B4-BE49-F238E27FC236}">
                <a16:creationId xmlns:a16="http://schemas.microsoft.com/office/drawing/2014/main" id="{6ADB6654-CA68-8346-7F11-1577420D9A50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solidFill>
              <a:srgbClr val="8181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Google Shape;462;p32">
            <a:extLst>
              <a:ext uri="{FF2B5EF4-FFF2-40B4-BE49-F238E27FC236}">
                <a16:creationId xmlns:a16="http://schemas.microsoft.com/office/drawing/2014/main" id="{EBDCAD42-BB15-2DE0-B5A8-E20AE4ABEFF4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Google Shape;463;p32">
            <a:extLst>
              <a:ext uri="{FF2B5EF4-FFF2-40B4-BE49-F238E27FC236}">
                <a16:creationId xmlns:a16="http://schemas.microsoft.com/office/drawing/2014/main" id="{74E7B8C7-C395-72B9-DAC6-4CE27127F2B4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Google Shape;464;p32">
            <a:extLst>
              <a:ext uri="{FF2B5EF4-FFF2-40B4-BE49-F238E27FC236}">
                <a16:creationId xmlns:a16="http://schemas.microsoft.com/office/drawing/2014/main" id="{EC33B49B-9CC1-B2D2-78B4-091F398DC81D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Google Shape;479;p32">
            <a:extLst>
              <a:ext uri="{FF2B5EF4-FFF2-40B4-BE49-F238E27FC236}">
                <a16:creationId xmlns:a16="http://schemas.microsoft.com/office/drawing/2014/main" id="{0EC1F427-F7F4-9543-06EC-0D4597571995}"/>
              </a:ext>
            </a:extLst>
          </p:cNvPr>
          <p:cNvSpPr txBox="1"/>
          <p:nvPr/>
        </p:nvSpPr>
        <p:spPr>
          <a:xfrm>
            <a:off x="8640045" y="242981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관심사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저장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Google Shape;479;p32">
            <a:extLst>
              <a:ext uri="{FF2B5EF4-FFF2-40B4-BE49-F238E27FC236}">
                <a16:creationId xmlns:a16="http://schemas.microsoft.com/office/drawing/2014/main" id="{25C8E037-845E-2680-C93B-C2BA73709264}"/>
              </a:ext>
            </a:extLst>
          </p:cNvPr>
          <p:cNvSpPr txBox="1"/>
          <p:nvPr/>
        </p:nvSpPr>
        <p:spPr>
          <a:xfrm>
            <a:off x="7372300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별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빈도수 계산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Google Shape;479;p32">
            <a:extLst>
              <a:ext uri="{FF2B5EF4-FFF2-40B4-BE49-F238E27FC236}">
                <a16:creationId xmlns:a16="http://schemas.microsoft.com/office/drawing/2014/main" id="{31BBD1A4-6256-1B86-BDD1-E36A921E0B0B}"/>
              </a:ext>
            </a:extLst>
          </p:cNvPr>
          <p:cNvSpPr txBox="1"/>
          <p:nvPr/>
        </p:nvSpPr>
        <p:spPr>
          <a:xfrm>
            <a:off x="9760593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Google Shape;74;p15">
            <a:extLst>
              <a:ext uri="{FF2B5EF4-FFF2-40B4-BE49-F238E27FC236}">
                <a16:creationId xmlns:a16="http://schemas.microsoft.com/office/drawing/2014/main" id="{FDF45793-BB25-1BC0-8EF2-BC3FD15C8D35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 (</a:t>
            </a:r>
            <a:r>
              <a:rPr lang="ko" altLang="en-US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관심사 데이터 기반 제품 추천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8181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Google Shape;713;p42">
            <a:extLst>
              <a:ext uri="{FF2B5EF4-FFF2-40B4-BE49-F238E27FC236}">
                <a16:creationId xmlns:a16="http://schemas.microsoft.com/office/drawing/2014/main" id="{EEC77B32-6738-53E1-ACD9-0A401832FCFB}"/>
              </a:ext>
            </a:extLst>
          </p:cNvPr>
          <p:cNvSpPr/>
          <p:nvPr/>
        </p:nvSpPr>
        <p:spPr>
          <a:xfrm>
            <a:off x="4073463" y="2095551"/>
            <a:ext cx="3298837" cy="273444"/>
          </a:xfrm>
          <a:prstGeom prst="rect">
            <a:avLst/>
          </a:prstGeom>
          <a:solidFill>
            <a:srgbClr val="F765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군집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관심 키워드 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선정</a:t>
            </a:r>
            <a:endParaRPr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/>
          <a:srcRect r="16837" b="41568"/>
          <a:stretch/>
        </p:blipFill>
        <p:spPr>
          <a:xfrm>
            <a:off x="4073463" y="2367774"/>
            <a:ext cx="3298837" cy="209172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4" name="Picture 4" descr="7 Days Left - Icon New Png - Free Transparent PNG Download - PNGkey">
            <a:extLst>
              <a:ext uri="{FF2B5EF4-FFF2-40B4-BE49-F238E27FC236}">
                <a16:creationId xmlns:a16="http://schemas.microsoft.com/office/drawing/2014/main" id="{B3DC9A10-4160-659B-4F0A-E4EBF19E1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52" b="93621" l="18659" r="81341">
                        <a14:foregroundMark x1="25610" y1="54138" x2="62683" y2="18621"/>
                        <a14:foregroundMark x1="58415" y1="16552" x2="25000" y2="38966"/>
                        <a14:foregroundMark x1="32317" y1="42069" x2="52805" y2="30517"/>
                        <a14:foregroundMark x1="53537" y1="28966" x2="28293" y2="63448"/>
                        <a14:foregroundMark x1="46098" y1="27931" x2="46098" y2="27931"/>
                        <a14:foregroundMark x1="45976" y1="44483" x2="45976" y2="44483"/>
                        <a14:foregroundMark x1="50854" y1="40172" x2="38171" y2="50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13" t="6373" r="18609" b="6248"/>
          <a:stretch/>
        </p:blipFill>
        <p:spPr bwMode="auto">
          <a:xfrm>
            <a:off x="4058627" y="2095551"/>
            <a:ext cx="705775" cy="70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86BC4BB3-B8D2-B1BD-FC47-526DE739CDF8}"/>
              </a:ext>
            </a:extLst>
          </p:cNvPr>
          <p:cNvSpPr/>
          <p:nvPr/>
        </p:nvSpPr>
        <p:spPr>
          <a:xfrm>
            <a:off x="6271751" y="3618081"/>
            <a:ext cx="337851" cy="19377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85361B-51CD-A3AB-2346-13B9C5407D0C}"/>
              </a:ext>
            </a:extLst>
          </p:cNvPr>
          <p:cNvSpPr txBox="1"/>
          <p:nvPr/>
        </p:nvSpPr>
        <p:spPr>
          <a:xfrm>
            <a:off x="6256289" y="3607247"/>
            <a:ext cx="443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진정</a:t>
            </a:r>
            <a:endParaRPr lang="ko-KR" altLang="en-US" sz="8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7" name="Picture 4" descr="체크 표시 - 무료 모양과 기호개 아이콘">
            <a:extLst>
              <a:ext uri="{FF2B5EF4-FFF2-40B4-BE49-F238E27FC236}">
                <a16:creationId xmlns:a16="http://schemas.microsoft.com/office/drawing/2014/main" id="{4BFC1588-9B23-A169-BB5F-C75D431C8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422" b="89844" l="9961" r="93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536" y="3406404"/>
            <a:ext cx="390003" cy="3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BC4BB3-B8D2-B1BD-FC47-526DE739CDF8}"/>
              </a:ext>
            </a:extLst>
          </p:cNvPr>
          <p:cNvSpPr/>
          <p:nvPr/>
        </p:nvSpPr>
        <p:spPr>
          <a:xfrm>
            <a:off x="5899070" y="3807666"/>
            <a:ext cx="337851" cy="19377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85361B-51CD-A3AB-2346-13B9C5407D0C}"/>
              </a:ext>
            </a:extLst>
          </p:cNvPr>
          <p:cNvSpPr txBox="1"/>
          <p:nvPr/>
        </p:nvSpPr>
        <p:spPr>
          <a:xfrm>
            <a:off x="5883608" y="3796832"/>
            <a:ext cx="443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보습</a:t>
            </a:r>
            <a:endParaRPr lang="ko-KR" altLang="en-US" sz="8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0" name="Picture 4" descr="체크 표시 - 무료 모양과 기호개 아이콘">
            <a:extLst>
              <a:ext uri="{FF2B5EF4-FFF2-40B4-BE49-F238E27FC236}">
                <a16:creationId xmlns:a16="http://schemas.microsoft.com/office/drawing/2014/main" id="{4BFC1588-9B23-A169-BB5F-C75D431C8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422" b="89844" l="9961" r="93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855" y="3595989"/>
            <a:ext cx="390003" cy="3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Google Shape;733;p43">
            <a:extLst>
              <a:ext uri="{FF2B5EF4-FFF2-40B4-BE49-F238E27FC236}">
                <a16:creationId xmlns:a16="http://schemas.microsoft.com/office/drawing/2014/main" id="{D2956F36-3CB0-0A9F-3ACE-BB61C25CF6DA}"/>
              </a:ext>
            </a:extLst>
          </p:cNvPr>
          <p:cNvSpPr/>
          <p:nvPr/>
        </p:nvSpPr>
        <p:spPr>
          <a:xfrm>
            <a:off x="4206336" y="4698840"/>
            <a:ext cx="3084127" cy="813823"/>
          </a:xfrm>
          <a:prstGeom prst="roundRect">
            <a:avLst>
              <a:gd name="adj" fmla="val 16667"/>
            </a:avLst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6" name="Google Shape;755;p43">
            <a:extLst>
              <a:ext uri="{FF2B5EF4-FFF2-40B4-BE49-F238E27FC236}">
                <a16:creationId xmlns:a16="http://schemas.microsoft.com/office/drawing/2014/main" id="{C51D5481-70A3-2737-6EC3-7F722E80DC6A}"/>
              </a:ext>
            </a:extLst>
          </p:cNvPr>
          <p:cNvGrpSpPr/>
          <p:nvPr/>
        </p:nvGrpSpPr>
        <p:grpSpPr>
          <a:xfrm>
            <a:off x="4380091" y="4765847"/>
            <a:ext cx="714851" cy="714851"/>
            <a:chOff x="1060663" y="1474125"/>
            <a:chExt cx="1739400" cy="1739400"/>
          </a:xfrm>
        </p:grpSpPr>
        <p:sp>
          <p:nvSpPr>
            <p:cNvPr id="77" name="Google Shape;756;p43">
              <a:extLst>
                <a:ext uri="{FF2B5EF4-FFF2-40B4-BE49-F238E27FC236}">
                  <a16:creationId xmlns:a16="http://schemas.microsoft.com/office/drawing/2014/main" id="{35F22822-9D55-C529-2BDE-2EAE7BED0C80}"/>
                </a:ext>
              </a:extLst>
            </p:cNvPr>
            <p:cNvSpPr/>
            <p:nvPr/>
          </p:nvSpPr>
          <p:spPr>
            <a:xfrm>
              <a:off x="1060663" y="1474125"/>
              <a:ext cx="1739400" cy="1739400"/>
            </a:xfrm>
            <a:prstGeom prst="ellipse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8" name="Google Shape;757;p43">
              <a:extLst>
                <a:ext uri="{FF2B5EF4-FFF2-40B4-BE49-F238E27FC236}">
                  <a16:creationId xmlns:a16="http://schemas.microsoft.com/office/drawing/2014/main" id="{BBDDC371-9443-231D-9EDA-3E11161677BA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325362" y="1738800"/>
              <a:ext cx="1210025" cy="12100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" name="Google Shape;758;p43">
            <a:extLst>
              <a:ext uri="{FF2B5EF4-FFF2-40B4-BE49-F238E27FC236}">
                <a16:creationId xmlns:a16="http://schemas.microsoft.com/office/drawing/2014/main" id="{F25FB282-2BDD-1FF5-C97F-2208A2B74AA7}"/>
              </a:ext>
            </a:extLst>
          </p:cNvPr>
          <p:cNvSpPr txBox="1"/>
          <p:nvPr/>
        </p:nvSpPr>
        <p:spPr>
          <a:xfrm>
            <a:off x="5080019" y="4686724"/>
            <a:ext cx="2240497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피부타입 </a:t>
            </a:r>
            <a:r>
              <a:rPr lang="ko-KR" altLang="en-US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“건성”</a:t>
            </a:r>
          </a:p>
          <a:p>
            <a:pPr algn="ctr"/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피부고민 </a:t>
            </a:r>
            <a:r>
              <a:rPr lang="ko-KR" altLang="en-US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“트러블</a:t>
            </a:r>
            <a:r>
              <a:rPr lang="en-US" altLang="ko-KR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각질”</a:t>
            </a:r>
          </a:p>
          <a:p>
            <a:pPr algn="ctr"/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 카테고리 </a:t>
            </a:r>
            <a:r>
              <a:rPr lang="ko-KR" altLang="en-US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“스킨케어”</a:t>
            </a:r>
          </a:p>
          <a:p>
            <a:pPr algn="ctr"/>
            <a:r>
              <a:rPr lang="ko-KR" altLang="en-US" sz="1000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 키워드</a:t>
            </a:r>
            <a:r>
              <a:rPr lang="ko-KR" altLang="en-US" sz="10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“진정</a:t>
            </a:r>
            <a:r>
              <a:rPr lang="en-US" altLang="ko-KR" sz="10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보습”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35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66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528;p34">
            <a:extLst>
              <a:ext uri="{FF2B5EF4-FFF2-40B4-BE49-F238E27FC236}">
                <a16:creationId xmlns:a16="http://schemas.microsoft.com/office/drawing/2014/main" id="{A8A4A52A-7888-F1A8-28F4-253BC468E751}"/>
              </a:ext>
            </a:extLst>
          </p:cNvPr>
          <p:cNvSpPr/>
          <p:nvPr/>
        </p:nvSpPr>
        <p:spPr>
          <a:xfrm rot="10800000">
            <a:off x="3835979" y="2949393"/>
            <a:ext cx="1140882" cy="2056971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61300">
                <a:srgbClr val="F7B2B1"/>
              </a:gs>
              <a:gs pos="0">
                <a:schemeClr val="bg1"/>
              </a:gs>
              <a:gs pos="100000">
                <a:srgbClr val="F28280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67DBA67A-EADC-7CE8-6BBE-A2B32AD1FFB7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 (</a:t>
            </a:r>
            <a:r>
              <a:rPr lang="ko" altLang="en-US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관심사 데이터 기반 제품 추천</a:t>
            </a:r>
            <a:r>
              <a:rPr lang="en-US" altLang="ko" sz="1600" b="1" dirty="0">
                <a:solidFill>
                  <a:srgbClr val="8181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8181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제품 선정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461;p32">
            <a:extLst>
              <a:ext uri="{FF2B5EF4-FFF2-40B4-BE49-F238E27FC236}">
                <a16:creationId xmlns:a16="http://schemas.microsoft.com/office/drawing/2014/main" id="{7E418BEE-E2DE-46BC-A303-6DD43FBC0637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Google Shape;462;p32">
            <a:extLst>
              <a:ext uri="{FF2B5EF4-FFF2-40B4-BE49-F238E27FC236}">
                <a16:creationId xmlns:a16="http://schemas.microsoft.com/office/drawing/2014/main" id="{358AC668-EC95-E1B5-F5A0-C89C9689D846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38100" cap="flat" cmpd="sng">
            <a:solidFill>
              <a:srgbClr val="8181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Google Shape;463;p32">
            <a:extLst>
              <a:ext uri="{FF2B5EF4-FFF2-40B4-BE49-F238E27FC236}">
                <a16:creationId xmlns:a16="http://schemas.microsoft.com/office/drawing/2014/main" id="{4C497554-C99E-7219-5EF0-1D342DD3460B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464;p32">
            <a:extLst>
              <a:ext uri="{FF2B5EF4-FFF2-40B4-BE49-F238E27FC236}">
                <a16:creationId xmlns:a16="http://schemas.microsoft.com/office/drawing/2014/main" id="{C6B17C4C-EEFF-2A8A-2652-E7F3A37CDA1E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Google Shape;479;p32">
            <a:extLst>
              <a:ext uri="{FF2B5EF4-FFF2-40B4-BE49-F238E27FC236}">
                <a16:creationId xmlns:a16="http://schemas.microsoft.com/office/drawing/2014/main" id="{406FD816-C548-6DE3-3404-1FED9ACE1226}"/>
              </a:ext>
            </a:extLst>
          </p:cNvPr>
          <p:cNvSpPr txBox="1"/>
          <p:nvPr/>
        </p:nvSpPr>
        <p:spPr>
          <a:xfrm>
            <a:off x="8640045" y="242981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관심사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저장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Google Shape;479;p32">
            <a:extLst>
              <a:ext uri="{FF2B5EF4-FFF2-40B4-BE49-F238E27FC236}">
                <a16:creationId xmlns:a16="http://schemas.microsoft.com/office/drawing/2014/main" id="{AC57A370-F331-A789-F059-C0953F933FE3}"/>
              </a:ext>
            </a:extLst>
          </p:cNvPr>
          <p:cNvSpPr txBox="1"/>
          <p:nvPr/>
        </p:nvSpPr>
        <p:spPr>
          <a:xfrm>
            <a:off x="7372300" y="254186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별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빈도수 계산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Google Shape;479;p32">
            <a:extLst>
              <a:ext uri="{FF2B5EF4-FFF2-40B4-BE49-F238E27FC236}">
                <a16:creationId xmlns:a16="http://schemas.microsoft.com/office/drawing/2014/main" id="{4CDEAFFF-B879-4B7F-27FD-8171F8872C33}"/>
              </a:ext>
            </a:extLst>
          </p:cNvPr>
          <p:cNvSpPr txBox="1"/>
          <p:nvPr/>
        </p:nvSpPr>
        <p:spPr>
          <a:xfrm>
            <a:off x="9760593" y="226208"/>
            <a:ext cx="11930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5EBA284-626F-2A71-192E-CC210620EF02}"/>
              </a:ext>
            </a:extLst>
          </p:cNvPr>
          <p:cNvGrpSpPr/>
          <p:nvPr/>
        </p:nvGrpSpPr>
        <p:grpSpPr>
          <a:xfrm>
            <a:off x="4593747" y="3027162"/>
            <a:ext cx="2381906" cy="1881765"/>
            <a:chOff x="5741827" y="2305499"/>
            <a:chExt cx="2381906" cy="1881765"/>
          </a:xfrm>
        </p:grpSpPr>
        <p:sp>
          <p:nvSpPr>
            <p:cNvPr id="53" name="Google Shape;771;p44">
              <a:extLst>
                <a:ext uri="{FF2B5EF4-FFF2-40B4-BE49-F238E27FC236}">
                  <a16:creationId xmlns:a16="http://schemas.microsoft.com/office/drawing/2014/main" id="{5E5E6EF4-E9D1-D14C-5005-5C0AB8A960BE}"/>
                </a:ext>
              </a:extLst>
            </p:cNvPr>
            <p:cNvSpPr/>
            <p:nvPr/>
          </p:nvSpPr>
          <p:spPr>
            <a:xfrm>
              <a:off x="5744533" y="2305499"/>
              <a:ext cx="2379200" cy="390400"/>
            </a:xfrm>
            <a:prstGeom prst="rect">
              <a:avLst/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28600" indent="-228600" algn="ctr">
                <a:buAutoNum type="arabicPeriod"/>
              </a:pPr>
              <a:r>
                <a:rPr lang="ko" altLang="en-US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카테고리가 관심 카테고리인</a:t>
              </a:r>
              <a:endParaRPr lang="en-US" altLang="ko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‘스킨케어’ 제품만 추출</a:t>
              </a:r>
              <a:endParaRPr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6" name="Google Shape;776;p44">
              <a:extLst>
                <a:ext uri="{FF2B5EF4-FFF2-40B4-BE49-F238E27FC236}">
                  <a16:creationId xmlns:a16="http://schemas.microsoft.com/office/drawing/2014/main" id="{81DA294D-2346-F031-282C-B6C33B3830A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526"/>
            <a:stretch/>
          </p:blipFill>
          <p:spPr>
            <a:xfrm>
              <a:off x="5741827" y="2690817"/>
              <a:ext cx="2379181" cy="14964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047B401-B4D4-3615-2C50-DAAF0ABE5498}"/>
              </a:ext>
            </a:extLst>
          </p:cNvPr>
          <p:cNvGrpSpPr/>
          <p:nvPr/>
        </p:nvGrpSpPr>
        <p:grpSpPr>
          <a:xfrm>
            <a:off x="7101013" y="3002096"/>
            <a:ext cx="2379200" cy="1888233"/>
            <a:chOff x="8249033" y="2305515"/>
            <a:chExt cx="2379200" cy="1888233"/>
          </a:xfrm>
        </p:grpSpPr>
        <p:sp>
          <p:nvSpPr>
            <p:cNvPr id="54" name="Google Shape;772;p44">
              <a:extLst>
                <a:ext uri="{FF2B5EF4-FFF2-40B4-BE49-F238E27FC236}">
                  <a16:creationId xmlns:a16="http://schemas.microsoft.com/office/drawing/2014/main" id="{D958F88A-CEE9-55DB-176E-87252439570C}"/>
                </a:ext>
              </a:extLst>
            </p:cNvPr>
            <p:cNvSpPr/>
            <p:nvPr/>
          </p:nvSpPr>
          <p:spPr>
            <a:xfrm>
              <a:off x="8249033" y="2305515"/>
              <a:ext cx="2379200" cy="390400"/>
            </a:xfrm>
            <a:prstGeom prst="rect">
              <a:avLst/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ko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" altLang="en-US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관심 키워드인 ‘진정</a:t>
              </a:r>
              <a:r>
                <a:rPr lang="en-US" altLang="ko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" altLang="en-US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보습’의 빈도수가 높은 상위 </a:t>
              </a:r>
              <a:r>
                <a:rPr lang="en-US" altLang="ko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" altLang="en-US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 제품 추출</a:t>
              </a:r>
              <a:endParaRPr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7" name="Google Shape;777;p44">
              <a:extLst>
                <a:ext uri="{FF2B5EF4-FFF2-40B4-BE49-F238E27FC236}">
                  <a16:creationId xmlns:a16="http://schemas.microsoft.com/office/drawing/2014/main" id="{76D0B727-9B69-E2D5-B5F8-A451835C715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49043" y="2697308"/>
              <a:ext cx="2379179" cy="14964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0F168F4-035E-E392-73BC-0CC7C97C6821}"/>
              </a:ext>
            </a:extLst>
          </p:cNvPr>
          <p:cNvGrpSpPr/>
          <p:nvPr/>
        </p:nvGrpSpPr>
        <p:grpSpPr>
          <a:xfrm>
            <a:off x="9569882" y="3003451"/>
            <a:ext cx="2385672" cy="1888240"/>
            <a:chOff x="10753522" y="2305515"/>
            <a:chExt cx="2385672" cy="1888240"/>
          </a:xfrm>
        </p:grpSpPr>
        <p:sp>
          <p:nvSpPr>
            <p:cNvPr id="55" name="Google Shape;773;p44">
              <a:extLst>
                <a:ext uri="{FF2B5EF4-FFF2-40B4-BE49-F238E27FC236}">
                  <a16:creationId xmlns:a16="http://schemas.microsoft.com/office/drawing/2014/main" id="{16CFF7D3-D932-7204-A864-3BBD3AA6540B}"/>
                </a:ext>
              </a:extLst>
            </p:cNvPr>
            <p:cNvSpPr/>
            <p:nvPr/>
          </p:nvSpPr>
          <p:spPr>
            <a:xfrm>
              <a:off x="10753533" y="2305515"/>
              <a:ext cx="2379200" cy="390400"/>
            </a:xfrm>
            <a:prstGeom prst="rect">
              <a:avLst/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ko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" altLang="en-US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피부 타입 ‘건성’의 제품 만족도</a:t>
              </a:r>
              <a:r>
                <a:rPr lang="en-US" altLang="ko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(r1s)</a:t>
              </a:r>
              <a:r>
                <a:rPr lang="ko" altLang="en-US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 높은 상위 </a:t>
              </a:r>
              <a:r>
                <a:rPr lang="en-US" altLang="ko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r>
                <a:rPr lang="ko" altLang="en-US" sz="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 제품 추출</a:t>
              </a:r>
              <a:endParaRPr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8" name="Google Shape;778;p44">
              <a:extLst>
                <a:ext uri="{FF2B5EF4-FFF2-40B4-BE49-F238E27FC236}">
                  <a16:creationId xmlns:a16="http://schemas.microsoft.com/office/drawing/2014/main" id="{A5E8DF5C-8BC3-470E-AC27-B735D5829D7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9206" r="3827"/>
            <a:stretch/>
          </p:blipFill>
          <p:spPr>
            <a:xfrm>
              <a:off x="10753522" y="2697308"/>
              <a:ext cx="2385672" cy="14964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733;p43">
            <a:extLst>
              <a:ext uri="{FF2B5EF4-FFF2-40B4-BE49-F238E27FC236}">
                <a16:creationId xmlns:a16="http://schemas.microsoft.com/office/drawing/2014/main" id="{D2956F36-3CB0-0A9F-3ACE-BB61C25CF6DA}"/>
              </a:ext>
            </a:extLst>
          </p:cNvPr>
          <p:cNvSpPr/>
          <p:nvPr/>
        </p:nvSpPr>
        <p:spPr>
          <a:xfrm>
            <a:off x="9225495" y="2138424"/>
            <a:ext cx="2731600" cy="720800"/>
          </a:xfrm>
          <a:prstGeom prst="roundRect">
            <a:avLst>
              <a:gd name="adj" fmla="val 16667"/>
            </a:avLst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7" name="Google Shape;755;p43">
            <a:extLst>
              <a:ext uri="{FF2B5EF4-FFF2-40B4-BE49-F238E27FC236}">
                <a16:creationId xmlns:a16="http://schemas.microsoft.com/office/drawing/2014/main" id="{C51D5481-70A3-2737-6EC3-7F722E80DC6A}"/>
              </a:ext>
            </a:extLst>
          </p:cNvPr>
          <p:cNvGrpSpPr/>
          <p:nvPr/>
        </p:nvGrpSpPr>
        <p:grpSpPr>
          <a:xfrm>
            <a:off x="9339131" y="2169259"/>
            <a:ext cx="633141" cy="633141"/>
            <a:chOff x="1060663" y="1474125"/>
            <a:chExt cx="1739400" cy="1739400"/>
          </a:xfrm>
        </p:grpSpPr>
        <p:sp>
          <p:nvSpPr>
            <p:cNvPr id="70" name="Google Shape;756;p43">
              <a:extLst>
                <a:ext uri="{FF2B5EF4-FFF2-40B4-BE49-F238E27FC236}">
                  <a16:creationId xmlns:a16="http://schemas.microsoft.com/office/drawing/2014/main" id="{35F22822-9D55-C529-2BDE-2EAE7BED0C80}"/>
                </a:ext>
              </a:extLst>
            </p:cNvPr>
            <p:cNvSpPr/>
            <p:nvPr/>
          </p:nvSpPr>
          <p:spPr>
            <a:xfrm>
              <a:off x="1060663" y="1474125"/>
              <a:ext cx="1739400" cy="1739400"/>
            </a:xfrm>
            <a:prstGeom prst="ellipse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1" name="Google Shape;757;p43">
              <a:extLst>
                <a:ext uri="{FF2B5EF4-FFF2-40B4-BE49-F238E27FC236}">
                  <a16:creationId xmlns:a16="http://schemas.microsoft.com/office/drawing/2014/main" id="{BBDDC371-9443-231D-9EDA-3E11161677BA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25362" y="1738800"/>
              <a:ext cx="1210025" cy="12100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758;p43">
            <a:extLst>
              <a:ext uri="{FF2B5EF4-FFF2-40B4-BE49-F238E27FC236}">
                <a16:creationId xmlns:a16="http://schemas.microsoft.com/office/drawing/2014/main" id="{F25FB282-2BDD-1FF5-C97F-2208A2B74AA7}"/>
              </a:ext>
            </a:extLst>
          </p:cNvPr>
          <p:cNvSpPr txBox="1"/>
          <p:nvPr/>
        </p:nvSpPr>
        <p:spPr>
          <a:xfrm>
            <a:off x="9972378" y="2067957"/>
            <a:ext cx="19844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피부타입 </a:t>
            </a:r>
            <a:r>
              <a:rPr lang="ko-KR" altLang="en-US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“건성”</a:t>
            </a:r>
          </a:p>
          <a:p>
            <a:pPr algn="ctr"/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피부고민 </a:t>
            </a:r>
            <a:r>
              <a:rPr lang="ko-KR" altLang="en-US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“트러블</a:t>
            </a:r>
            <a:r>
              <a:rPr lang="en-US" altLang="ko-KR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각질”</a:t>
            </a:r>
          </a:p>
          <a:p>
            <a:pPr algn="ctr"/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 카테고리 </a:t>
            </a:r>
            <a:r>
              <a:rPr lang="ko-KR" altLang="en-US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“스킨케어”</a:t>
            </a:r>
          </a:p>
          <a:p>
            <a:pPr algn="ctr"/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 키워드</a:t>
            </a:r>
            <a:r>
              <a:rPr lang="ko-KR" altLang="en-US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“진정</a:t>
            </a:r>
            <a:r>
              <a:rPr lang="en-US" altLang="ko-KR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보습”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49497" y="1385466"/>
            <a:ext cx="3778003" cy="5031461"/>
            <a:chOff x="349497" y="1510097"/>
            <a:chExt cx="3778003" cy="5031461"/>
          </a:xfrm>
        </p:grpSpPr>
        <p:sp>
          <p:nvSpPr>
            <p:cNvPr id="45" name="Google Shape;713;p42">
              <a:extLst>
                <a:ext uri="{FF2B5EF4-FFF2-40B4-BE49-F238E27FC236}">
                  <a16:creationId xmlns:a16="http://schemas.microsoft.com/office/drawing/2014/main" id="{57A3934F-41B4-B1F5-1FB0-9DE6C430F86B}"/>
                </a:ext>
              </a:extLst>
            </p:cNvPr>
            <p:cNvSpPr/>
            <p:nvPr/>
          </p:nvSpPr>
          <p:spPr>
            <a:xfrm>
              <a:off x="355318" y="1510097"/>
              <a:ext cx="3772182" cy="613171"/>
            </a:xfrm>
            <a:prstGeom prst="rect">
              <a:avLst/>
            </a:prstGeom>
            <a:solidFill>
              <a:srgbClr val="F765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추출된 제품군 중 제품 평점 기준</a:t>
              </a:r>
              <a:endPara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상위 </a:t>
              </a:r>
              <a:r>
                <a:rPr lang="en-US" altLang="ko-KR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 제품 </a:t>
              </a:r>
              <a:r>
                <a:rPr lang="en-US" altLang="ko-KR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" panose="05000000000000000000" pitchFamily="2" charset="2"/>
                </a:rPr>
                <a:t>최종 추천 제품</a:t>
              </a:r>
              <a:endParaRPr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5362" name="Picture 2">
              <a:extLst>
                <a:ext uri="{FF2B5EF4-FFF2-40B4-BE49-F238E27FC236}">
                  <a16:creationId xmlns:a16="http://schemas.microsoft.com/office/drawing/2014/main" id="{6E2BA0A2-61D2-3543-CB05-832BF545A4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18" y="2123268"/>
              <a:ext cx="3772182" cy="155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/>
            <p:cNvGrpSpPr/>
            <p:nvPr/>
          </p:nvGrpSpPr>
          <p:grpSpPr>
            <a:xfrm>
              <a:off x="352222" y="3737771"/>
              <a:ext cx="3775278" cy="883237"/>
              <a:chOff x="352222" y="3893033"/>
              <a:chExt cx="3775278" cy="883237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1239024" y="3893033"/>
                <a:ext cx="2888476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</a:t>
                </a:r>
                <a:r>
                  <a:rPr lang="ko-KR" altLang="en-US" sz="9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킴닥스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PICK]</a:t>
                </a:r>
                <a:r>
                  <a:rPr lang="ko-KR" altLang="en-US" sz="9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더마펌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R4 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앰플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&amp;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토너 </a:t>
                </a:r>
                <a:r>
                  <a:rPr lang="ko-KR" altLang="en-US" sz="9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수분진정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9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기획세트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앰플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50ml+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토너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100ml) </a:t>
                </a:r>
                <a:endPara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724DA3F-5DBF-4940-0DEE-57F4D42430F5}"/>
                  </a:ext>
                </a:extLst>
              </p:cNvPr>
              <p:cNvSpPr/>
              <p:nvPr/>
            </p:nvSpPr>
            <p:spPr>
              <a:xfrm>
                <a:off x="355318" y="3893033"/>
                <a:ext cx="883775" cy="28434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추천 제품</a:t>
                </a:r>
                <a:r>
                  <a:rPr lang="en-US" altLang="ko-KR" sz="11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11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1236726" y="4198873"/>
                <a:ext cx="1000410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스킨케어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12AE31A3-A849-F270-457A-AA784824A644}"/>
                  </a:ext>
                </a:extLst>
              </p:cNvPr>
              <p:cNvSpPr/>
              <p:nvPr/>
            </p:nvSpPr>
            <p:spPr>
              <a:xfrm>
                <a:off x="352222" y="4197843"/>
                <a:ext cx="884503" cy="29408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카테고리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3152241" y="4194847"/>
                <a:ext cx="975258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33,000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12AE31A3-A849-F270-457A-AA784824A644}"/>
                  </a:ext>
                </a:extLst>
              </p:cNvPr>
              <p:cNvSpPr/>
              <p:nvPr/>
            </p:nvSpPr>
            <p:spPr>
              <a:xfrm>
                <a:off x="2239861" y="4194520"/>
                <a:ext cx="915565" cy="2974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가격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12AE31A3-A849-F270-457A-AA784824A644}"/>
                  </a:ext>
                </a:extLst>
              </p:cNvPr>
              <p:cNvSpPr/>
              <p:nvPr/>
            </p:nvSpPr>
            <p:spPr>
              <a:xfrm>
                <a:off x="352222" y="4483546"/>
                <a:ext cx="884503" cy="292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키워드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1239024" y="4483545"/>
                <a:ext cx="2888476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권장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정착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유목민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사용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목적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메이크업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구매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펌프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클렌징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적극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화장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349497" y="4691815"/>
              <a:ext cx="3775278" cy="879210"/>
              <a:chOff x="352222" y="3893033"/>
              <a:chExt cx="3775278" cy="879210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1239024" y="3893033"/>
                <a:ext cx="2888476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증량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] </a:t>
                </a:r>
                <a:r>
                  <a:rPr lang="ko-KR" altLang="en-US" sz="9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에스트라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9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테라크네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365 </a:t>
                </a:r>
                <a:endPara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9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하이드레이션 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토너 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320ml </a:t>
                </a:r>
                <a:endPara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724DA3F-5DBF-4940-0DEE-57F4D42430F5}"/>
                  </a:ext>
                </a:extLst>
              </p:cNvPr>
              <p:cNvSpPr/>
              <p:nvPr/>
            </p:nvSpPr>
            <p:spPr>
              <a:xfrm>
                <a:off x="355318" y="3893033"/>
                <a:ext cx="883775" cy="28869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추천 제품</a:t>
                </a:r>
                <a:r>
                  <a:rPr lang="en-US" altLang="ko-KR" sz="11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11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1236726" y="4198873"/>
                <a:ext cx="1000410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스킨케어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12AE31A3-A849-F270-457A-AA784824A644}"/>
                  </a:ext>
                </a:extLst>
              </p:cNvPr>
              <p:cNvSpPr/>
              <p:nvPr/>
            </p:nvSpPr>
            <p:spPr>
              <a:xfrm>
                <a:off x="352222" y="4202302"/>
                <a:ext cx="884503" cy="289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카테고리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3152241" y="4194847"/>
                <a:ext cx="975258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34,000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12AE31A3-A849-F270-457A-AA784824A644}"/>
                  </a:ext>
                </a:extLst>
              </p:cNvPr>
              <p:cNvSpPr/>
              <p:nvPr/>
            </p:nvSpPr>
            <p:spPr>
              <a:xfrm>
                <a:off x="2239861" y="4194520"/>
                <a:ext cx="915565" cy="2974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가격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12AE31A3-A849-F270-457A-AA784824A644}"/>
                  </a:ext>
                </a:extLst>
              </p:cNvPr>
              <p:cNvSpPr/>
              <p:nvPr/>
            </p:nvSpPr>
            <p:spPr>
              <a:xfrm>
                <a:off x="352222" y="4483545"/>
                <a:ext cx="884503" cy="28526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키워드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1239024" y="4483545"/>
                <a:ext cx="2888476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보습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사용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발림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구매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만족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에스트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349497" y="5658321"/>
              <a:ext cx="3775278" cy="883237"/>
              <a:chOff x="352222" y="3893033"/>
              <a:chExt cx="3775278" cy="883237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1239024" y="3893033"/>
                <a:ext cx="2888476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에스트라</a:t>
                </a:r>
                <a:r>
                  <a:rPr lang="ko-KR" altLang="en-US" sz="9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9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에이시카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365 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흔적 진정 </a:t>
                </a:r>
                <a:r>
                  <a:rPr lang="ko-KR" altLang="en-US" sz="9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세럼</a:t>
                </a:r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40ml </a:t>
                </a:r>
                <a:endPara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724DA3F-5DBF-4940-0DEE-57F4D42430F5}"/>
                  </a:ext>
                </a:extLst>
              </p:cNvPr>
              <p:cNvSpPr/>
              <p:nvPr/>
            </p:nvSpPr>
            <p:spPr>
              <a:xfrm>
                <a:off x="355318" y="3893033"/>
                <a:ext cx="883775" cy="29245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추천 제품</a:t>
                </a:r>
                <a:r>
                  <a:rPr lang="en-US" altLang="ko-KR" sz="11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11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1236726" y="4198873"/>
                <a:ext cx="1000410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스킨케어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2AE31A3-A849-F270-457A-AA784824A644}"/>
                  </a:ext>
                </a:extLst>
              </p:cNvPr>
              <p:cNvSpPr/>
              <p:nvPr/>
            </p:nvSpPr>
            <p:spPr>
              <a:xfrm>
                <a:off x="352222" y="4202302"/>
                <a:ext cx="884503" cy="289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카테고리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3152241" y="4194847"/>
                <a:ext cx="975258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33,000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12AE31A3-A849-F270-457A-AA784824A644}"/>
                  </a:ext>
                </a:extLst>
              </p:cNvPr>
              <p:cNvSpPr/>
              <p:nvPr/>
            </p:nvSpPr>
            <p:spPr>
              <a:xfrm>
                <a:off x="2239861" y="4194520"/>
                <a:ext cx="915565" cy="2974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가격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2AE31A3-A849-F270-457A-AA784824A644}"/>
                  </a:ext>
                </a:extLst>
              </p:cNvPr>
              <p:cNvSpPr/>
              <p:nvPr/>
            </p:nvSpPr>
            <p:spPr>
              <a:xfrm>
                <a:off x="352222" y="4483546"/>
                <a:ext cx="884503" cy="292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키워드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699E3BE-F157-5104-9D55-2EBE9B5B0777}"/>
                  </a:ext>
                </a:extLst>
              </p:cNvPr>
              <p:cNvSpPr/>
              <p:nvPr/>
            </p:nvSpPr>
            <p:spPr>
              <a:xfrm>
                <a:off x="1239024" y="4483545"/>
                <a:ext cx="2888476" cy="2886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피부과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피지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수분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세정력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유명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로션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바디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판매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마스카라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겨울철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워터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세안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', '</a:t>
                </a:r>
                <a:r>
                  <a:rPr lang="ko-KR" altLang="en-US" sz="9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프루프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'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7" name="슬라이드 번호 개체 틀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36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540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0847679-020F-6549-1A2D-7D48B04DEF54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33298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설계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Google Shape;423;p30">
            <a:extLst>
              <a:ext uri="{FF2B5EF4-FFF2-40B4-BE49-F238E27FC236}">
                <a16:creationId xmlns:a16="http://schemas.microsoft.com/office/drawing/2014/main" id="{B1721586-C54A-121E-9394-E845A4159E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295" y="4754056"/>
            <a:ext cx="1552965" cy="15529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4;p30">
            <a:extLst>
              <a:ext uri="{FF2B5EF4-FFF2-40B4-BE49-F238E27FC236}">
                <a16:creationId xmlns:a16="http://schemas.microsoft.com/office/drawing/2014/main" id="{33823B46-5477-047F-B9EC-233209F23B70}"/>
              </a:ext>
            </a:extLst>
          </p:cNvPr>
          <p:cNvSpPr/>
          <p:nvPr/>
        </p:nvSpPr>
        <p:spPr>
          <a:xfrm>
            <a:off x="2104600" y="1655920"/>
            <a:ext cx="7982800" cy="1968000"/>
          </a:xfrm>
          <a:prstGeom prst="downArrowCallout">
            <a:avLst>
              <a:gd name="adj1" fmla="val 22088"/>
              <a:gd name="adj2" fmla="val 24350"/>
              <a:gd name="adj3" fmla="val 25000"/>
              <a:gd name="adj4" fmla="val 64977"/>
            </a:avLst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사례 기반 비즈니스 개선방안을 기준으로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2400" b="1" u="sng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맞춤형 추천 서비스를 제공하기 위한 서비스 설계</a:t>
            </a:r>
            <a:endParaRPr sz="2400" b="1" u="sng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425;p30">
            <a:extLst>
              <a:ext uri="{FF2B5EF4-FFF2-40B4-BE49-F238E27FC236}">
                <a16:creationId xmlns:a16="http://schemas.microsoft.com/office/drawing/2014/main" id="{207F9F9C-6459-3895-E0B9-18ECBC50C85A}"/>
              </a:ext>
            </a:extLst>
          </p:cNvPr>
          <p:cNvSpPr txBox="1"/>
          <p:nvPr/>
        </p:nvSpPr>
        <p:spPr>
          <a:xfrm>
            <a:off x="830160" y="3855720"/>
            <a:ext cx="2620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86262" algn="ctr">
              <a:buSzPts val="1400"/>
            </a:pPr>
            <a:r>
              <a:rPr lang="en-US" altLang="ko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A) </a:t>
            </a:r>
            <a:r>
              <a:rPr lang="ko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리뷰데이터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 제품 속성 분류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426;p30">
            <a:extLst>
              <a:ext uri="{FF2B5EF4-FFF2-40B4-BE49-F238E27FC236}">
                <a16:creationId xmlns:a16="http://schemas.microsoft.com/office/drawing/2014/main" id="{136E600F-A38D-9749-9161-DB5CBC549351}"/>
              </a:ext>
            </a:extLst>
          </p:cNvPr>
          <p:cNvSpPr txBox="1"/>
          <p:nvPr/>
        </p:nvSpPr>
        <p:spPr>
          <a:xfrm>
            <a:off x="4267570" y="3855720"/>
            <a:ext cx="367399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B) </a:t>
            </a:r>
            <a:r>
              <a:rPr lang="ko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관심사 데이터 기반 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 추천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427;p30">
            <a:extLst>
              <a:ext uri="{FF2B5EF4-FFF2-40B4-BE49-F238E27FC236}">
                <a16:creationId xmlns:a16="http://schemas.microsoft.com/office/drawing/2014/main" id="{4A8F7D23-E6EA-BDBE-2D8F-3B0D1EE889A9}"/>
              </a:ext>
            </a:extLst>
          </p:cNvPr>
          <p:cNvSpPr txBox="1"/>
          <p:nvPr/>
        </p:nvSpPr>
        <p:spPr>
          <a:xfrm>
            <a:off x="8466578" y="3776787"/>
            <a:ext cx="23324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C) </a:t>
            </a:r>
            <a:r>
              <a:rPr lang="ko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구매 </a:t>
            </a:r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이력 기반 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상품추천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Google Shape;430;p30">
            <a:extLst>
              <a:ext uri="{FF2B5EF4-FFF2-40B4-BE49-F238E27FC236}">
                <a16:creationId xmlns:a16="http://schemas.microsoft.com/office/drawing/2014/main" id="{A636C310-F335-AA03-219A-C38D4335DE1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477" y="4754054"/>
            <a:ext cx="2425367" cy="143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31;p30">
            <a:extLst>
              <a:ext uri="{FF2B5EF4-FFF2-40B4-BE49-F238E27FC236}">
                <a16:creationId xmlns:a16="http://schemas.microsoft.com/office/drawing/2014/main" id="{74A59777-B39C-64BC-FDED-196EBE717AC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7986" y="4873854"/>
            <a:ext cx="1433167" cy="143316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AC9525-AF04-BD26-9708-2FA6AB427234}"/>
              </a:ext>
            </a:extLst>
          </p:cNvPr>
          <p:cNvSpPr/>
          <p:nvPr/>
        </p:nvSpPr>
        <p:spPr>
          <a:xfrm>
            <a:off x="8420856" y="3855720"/>
            <a:ext cx="2332400" cy="2560149"/>
          </a:xfrm>
          <a:prstGeom prst="rect">
            <a:avLst/>
          </a:prstGeom>
          <a:noFill/>
          <a:ln w="76200">
            <a:solidFill>
              <a:srgbClr val="F765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37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ko-KR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Google Shape;804;p45">
            <a:extLst>
              <a:ext uri="{FF2B5EF4-FFF2-40B4-BE49-F238E27FC236}">
                <a16:creationId xmlns:a16="http://schemas.microsoft.com/office/drawing/2014/main" id="{E41D0E28-B7E2-6A40-287E-C34D5301AE4B}"/>
              </a:ext>
            </a:extLst>
          </p:cNvPr>
          <p:cNvSpPr txBox="1">
            <a:spLocks/>
          </p:cNvSpPr>
          <p:nvPr/>
        </p:nvSpPr>
        <p:spPr>
          <a:xfrm>
            <a:off x="340887" y="2348592"/>
            <a:ext cx="924308" cy="48420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91"/>
            </a:pPr>
            <a:r>
              <a:rPr lang="en-US" altLang="ko" sz="1597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phase</a:t>
            </a:r>
            <a:endParaRPr lang="en-US" sz="159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Google Shape;805;p45">
            <a:extLst>
              <a:ext uri="{FF2B5EF4-FFF2-40B4-BE49-F238E27FC236}">
                <a16:creationId xmlns:a16="http://schemas.microsoft.com/office/drawing/2014/main" id="{37768D7C-F8F4-B8C6-49D7-DFDCCC578DC7}"/>
              </a:ext>
            </a:extLst>
          </p:cNvPr>
          <p:cNvSpPr txBox="1">
            <a:spLocks/>
          </p:cNvSpPr>
          <p:nvPr/>
        </p:nvSpPr>
        <p:spPr>
          <a:xfrm>
            <a:off x="251535" y="3604340"/>
            <a:ext cx="1013660" cy="48420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91"/>
            </a:pPr>
            <a:r>
              <a:rPr lang="en-US" altLang="ko" sz="1597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en-US" sz="159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F675F2FC-6A7C-76E5-D03B-50E64EC06A7C}"/>
              </a:ext>
            </a:extLst>
          </p:cNvPr>
          <p:cNvGrpSpPr/>
          <p:nvPr/>
        </p:nvGrpSpPr>
        <p:grpSpPr>
          <a:xfrm>
            <a:off x="1341366" y="2518670"/>
            <a:ext cx="9996949" cy="2947857"/>
            <a:chOff x="1273467" y="2225040"/>
            <a:chExt cx="9996949" cy="2947857"/>
          </a:xfrm>
        </p:grpSpPr>
        <p:sp>
          <p:nvSpPr>
            <p:cNvPr id="24" name="Google Shape;798;p45">
              <a:extLst>
                <a:ext uri="{FF2B5EF4-FFF2-40B4-BE49-F238E27FC236}">
                  <a16:creationId xmlns:a16="http://schemas.microsoft.com/office/drawing/2014/main" id="{72599E3A-B1F1-8F94-4B81-6DF621E2AE0D}"/>
                </a:ext>
              </a:extLst>
            </p:cNvPr>
            <p:cNvSpPr/>
            <p:nvPr/>
          </p:nvSpPr>
          <p:spPr>
            <a:xfrm>
              <a:off x="3879667" y="3429000"/>
              <a:ext cx="2170616" cy="731831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코사인 유사도 기반 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구매 제품과 유사 제품군 추출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Google Shape;799;p45">
              <a:extLst>
                <a:ext uri="{FF2B5EF4-FFF2-40B4-BE49-F238E27FC236}">
                  <a16:creationId xmlns:a16="http://schemas.microsoft.com/office/drawing/2014/main" id="{4988670B-7078-C125-1C3C-DA059D075328}"/>
                </a:ext>
              </a:extLst>
            </p:cNvPr>
            <p:cNvSpPr/>
            <p:nvPr/>
          </p:nvSpPr>
          <p:spPr>
            <a:xfrm>
              <a:off x="6453397" y="2234906"/>
              <a:ext cx="2170616" cy="792127"/>
            </a:xfrm>
            <a:prstGeom prst="chevron">
              <a:avLst>
                <a:gd name="adj" fmla="val 50000"/>
              </a:avLst>
            </a:prstGeom>
            <a:solidFill>
              <a:srgbClr val="ADD64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333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추천 제품군 </a:t>
              </a:r>
              <a:endParaRPr lang="en-US" altLang="ko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1333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선정</a:t>
              </a:r>
              <a:endParaRPr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Google Shape;800;p45">
              <a:extLst>
                <a:ext uri="{FF2B5EF4-FFF2-40B4-BE49-F238E27FC236}">
                  <a16:creationId xmlns:a16="http://schemas.microsoft.com/office/drawing/2014/main" id="{08D2784D-421C-C3A4-ED13-C4584381FE06}"/>
                </a:ext>
              </a:extLst>
            </p:cNvPr>
            <p:cNvSpPr/>
            <p:nvPr/>
          </p:nvSpPr>
          <p:spPr>
            <a:xfrm>
              <a:off x="9099797" y="2234906"/>
              <a:ext cx="2170616" cy="792127"/>
            </a:xfrm>
            <a:prstGeom prst="chevron">
              <a:avLst>
                <a:gd name="adj" fmla="val 50000"/>
              </a:avLst>
            </a:prstGeom>
            <a:solidFill>
              <a:srgbClr val="95BF2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" altLang="en-US" sz="1333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결과 비교</a:t>
              </a:r>
              <a:endParaRPr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Google Shape;801;p45">
              <a:extLst>
                <a:ext uri="{FF2B5EF4-FFF2-40B4-BE49-F238E27FC236}">
                  <a16:creationId xmlns:a16="http://schemas.microsoft.com/office/drawing/2014/main" id="{BFB6C14F-0C10-9B9C-1306-E1E8CDC8F255}"/>
                </a:ext>
              </a:extLst>
            </p:cNvPr>
            <p:cNvSpPr/>
            <p:nvPr/>
          </p:nvSpPr>
          <p:spPr>
            <a:xfrm>
              <a:off x="3879664" y="2234906"/>
              <a:ext cx="2170616" cy="792127"/>
            </a:xfrm>
            <a:prstGeom prst="chevron">
              <a:avLst>
                <a:gd name="adj" fmla="val 50000"/>
              </a:avLst>
            </a:prstGeom>
            <a:solidFill>
              <a:srgbClr val="CAE48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" altLang="en-US" sz="1333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유사 제품군 </a:t>
              </a:r>
              <a:endParaRPr lang="en-US" altLang="ko"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buClr>
                  <a:schemeClr val="dk1"/>
                </a:buClr>
                <a:buSzPts val="1100"/>
              </a:pPr>
              <a:r>
                <a:rPr lang="ko" altLang="en-US" sz="1333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추출</a:t>
              </a:r>
              <a:endParaRPr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Google Shape;802;p45">
              <a:extLst>
                <a:ext uri="{FF2B5EF4-FFF2-40B4-BE49-F238E27FC236}">
                  <a16:creationId xmlns:a16="http://schemas.microsoft.com/office/drawing/2014/main" id="{78AA2B96-817C-CA5B-40F0-AFB14467FD64}"/>
                </a:ext>
              </a:extLst>
            </p:cNvPr>
            <p:cNvSpPr/>
            <p:nvPr/>
          </p:nvSpPr>
          <p:spPr>
            <a:xfrm>
              <a:off x="1273467" y="2225040"/>
              <a:ext cx="2170616" cy="792127"/>
            </a:xfrm>
            <a:prstGeom prst="homePlate">
              <a:avLst>
                <a:gd name="adj" fmla="val 50000"/>
              </a:avLst>
            </a:prstGeom>
            <a:solidFill>
              <a:srgbClr val="EBF5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" altLang="en-US" sz="1333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 구매 이력 추출</a:t>
              </a:r>
              <a:endParaRPr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buClr>
                  <a:schemeClr val="dk1"/>
                </a:buClr>
                <a:buSzPts val="1100"/>
              </a:pPr>
              <a:r>
                <a:rPr lang="en-US" altLang="ko" sz="1333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" altLang="en-US" sz="1333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전처리</a:t>
              </a:r>
              <a:r>
                <a:rPr lang="en-US" altLang="ko" sz="1333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sz="1333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Google Shape;806;p45">
              <a:extLst>
                <a:ext uri="{FF2B5EF4-FFF2-40B4-BE49-F238E27FC236}">
                  <a16:creationId xmlns:a16="http://schemas.microsoft.com/office/drawing/2014/main" id="{C815884C-F946-48D8-5E91-AC2C72DBB3A3}"/>
                </a:ext>
              </a:extLst>
            </p:cNvPr>
            <p:cNvSpPr/>
            <p:nvPr/>
          </p:nvSpPr>
          <p:spPr>
            <a:xfrm>
              <a:off x="1273467" y="3429000"/>
              <a:ext cx="2170616" cy="731831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선정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" sz="1200" b="1" dirty="0">
                  <a:solidFill>
                    <a:srgbClr val="6AA84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" altLang="en-US" sz="1200" b="1" dirty="0">
                  <a:solidFill>
                    <a:srgbClr val="6AA84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 리뷰 이력</a:t>
              </a:r>
              <a:endParaRPr sz="1200" b="1" dirty="0">
                <a:solidFill>
                  <a:srgbClr val="6AA84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Google Shape;808;p45">
              <a:extLst>
                <a:ext uri="{FF2B5EF4-FFF2-40B4-BE49-F238E27FC236}">
                  <a16:creationId xmlns:a16="http://schemas.microsoft.com/office/drawing/2014/main" id="{2A3AFD44-CCC0-D971-6C1F-A49F13D51492}"/>
                </a:ext>
              </a:extLst>
            </p:cNvPr>
            <p:cNvSpPr/>
            <p:nvPr/>
          </p:nvSpPr>
          <p:spPr>
            <a:xfrm>
              <a:off x="1273467" y="4408600"/>
              <a:ext cx="2170616" cy="731832"/>
            </a:xfrm>
            <a:prstGeom prst="rect">
              <a:avLst/>
            </a:prstGeom>
            <a:solidFill>
              <a:srgbClr val="F6F6C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구매 이력 추출</a:t>
              </a:r>
              <a:endPara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9" name="Google Shape;809;p45">
              <a:extLst>
                <a:ext uri="{FF2B5EF4-FFF2-40B4-BE49-F238E27FC236}">
                  <a16:creationId xmlns:a16="http://schemas.microsoft.com/office/drawing/2014/main" id="{CC9BDB42-6E44-2C31-0883-8B265720C01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2358775" y="4160831"/>
              <a:ext cx="0" cy="24776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" name="Google Shape;810;p45">
              <a:extLst>
                <a:ext uri="{FF2B5EF4-FFF2-40B4-BE49-F238E27FC236}">
                  <a16:creationId xmlns:a16="http://schemas.microsoft.com/office/drawing/2014/main" id="{A2BF7FAE-7C0C-6117-1596-725833072528}"/>
                </a:ext>
              </a:extLst>
            </p:cNvPr>
            <p:cNvCxnSpPr>
              <a:cxnSpLocks/>
              <a:stCxn id="38" idx="3"/>
              <a:endCxn id="24" idx="1"/>
            </p:cNvCxnSpPr>
            <p:nvPr/>
          </p:nvCxnSpPr>
          <p:spPr>
            <a:xfrm flipV="1">
              <a:off x="3444083" y="3794916"/>
              <a:ext cx="435584" cy="979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" name="Google Shape;811;p45">
              <a:extLst>
                <a:ext uri="{FF2B5EF4-FFF2-40B4-BE49-F238E27FC236}">
                  <a16:creationId xmlns:a16="http://schemas.microsoft.com/office/drawing/2014/main" id="{4F9EE643-A5F1-E479-8E2D-F7A3BEA2BA44}"/>
                </a:ext>
              </a:extLst>
            </p:cNvPr>
            <p:cNvSpPr/>
            <p:nvPr/>
          </p:nvSpPr>
          <p:spPr>
            <a:xfrm>
              <a:off x="6453400" y="3429000"/>
              <a:ext cx="2170616" cy="731831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가중 </a:t>
              </a:r>
              <a:r>
                <a:rPr lang="ko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평</a:t>
              </a:r>
              <a:r>
                <a:rPr lang="ko-KR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점</a:t>
              </a:r>
              <a:r>
                <a:rPr lang="ko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수식을 활용한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평점을 기반으로 제품 정렬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Google Shape;812;p45">
              <a:extLst>
                <a:ext uri="{FF2B5EF4-FFF2-40B4-BE49-F238E27FC236}">
                  <a16:creationId xmlns:a16="http://schemas.microsoft.com/office/drawing/2014/main" id="{3B038600-BD95-904D-851E-CB3F669186A0}"/>
                </a:ext>
              </a:extLst>
            </p:cNvPr>
            <p:cNvSpPr/>
            <p:nvPr/>
          </p:nvSpPr>
          <p:spPr>
            <a:xfrm>
              <a:off x="9099800" y="3429000"/>
              <a:ext cx="2170616" cy="731831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추출된 제품의 속성과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구매했던 제품의 속성 비교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Google Shape;813;p45">
              <a:extLst>
                <a:ext uri="{FF2B5EF4-FFF2-40B4-BE49-F238E27FC236}">
                  <a16:creationId xmlns:a16="http://schemas.microsoft.com/office/drawing/2014/main" id="{791E8B38-E6FA-EDBB-BA83-BD85E9AA8EFE}"/>
                </a:ext>
              </a:extLst>
            </p:cNvPr>
            <p:cNvSpPr/>
            <p:nvPr/>
          </p:nvSpPr>
          <p:spPr>
            <a:xfrm>
              <a:off x="3879667" y="4408600"/>
              <a:ext cx="2170616" cy="731831"/>
            </a:xfrm>
            <a:prstGeom prst="rect">
              <a:avLst/>
            </a:prstGeom>
            <a:solidFill>
              <a:srgbClr val="F6F6C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상위 제품 </a:t>
              </a:r>
              <a:r>
                <a:rPr lang="en-US" altLang="ko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</a:t>
              </a:r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 추출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4" name="Google Shape;814;p45">
              <a:extLst>
                <a:ext uri="{FF2B5EF4-FFF2-40B4-BE49-F238E27FC236}">
                  <a16:creationId xmlns:a16="http://schemas.microsoft.com/office/drawing/2014/main" id="{2959E7E2-7B53-7011-A5B8-24AEB5FA87A2}"/>
                </a:ext>
              </a:extLst>
            </p:cNvPr>
            <p:cNvCxnSpPr>
              <a:stCxn id="24" idx="2"/>
              <a:endCxn id="43" idx="0"/>
            </p:cNvCxnSpPr>
            <p:nvPr/>
          </p:nvCxnSpPr>
          <p:spPr>
            <a:xfrm>
              <a:off x="4964975" y="4160831"/>
              <a:ext cx="0" cy="24776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5" name="Google Shape;815;p45">
              <a:extLst>
                <a:ext uri="{FF2B5EF4-FFF2-40B4-BE49-F238E27FC236}">
                  <a16:creationId xmlns:a16="http://schemas.microsoft.com/office/drawing/2014/main" id="{10F5983D-A7B7-A706-3338-66DEB6FBEC14}"/>
                </a:ext>
              </a:extLst>
            </p:cNvPr>
            <p:cNvCxnSpPr>
              <a:stCxn id="43" idx="3"/>
              <a:endCxn id="41" idx="1"/>
            </p:cNvCxnSpPr>
            <p:nvPr/>
          </p:nvCxnSpPr>
          <p:spPr>
            <a:xfrm flipV="1">
              <a:off x="6050283" y="3794916"/>
              <a:ext cx="403117" cy="979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6" name="Google Shape;816;p45">
              <a:extLst>
                <a:ext uri="{FF2B5EF4-FFF2-40B4-BE49-F238E27FC236}">
                  <a16:creationId xmlns:a16="http://schemas.microsoft.com/office/drawing/2014/main" id="{FE56C137-6607-DAF7-628E-7793927E621B}"/>
                </a:ext>
              </a:extLst>
            </p:cNvPr>
            <p:cNvSpPr/>
            <p:nvPr/>
          </p:nvSpPr>
          <p:spPr>
            <a:xfrm>
              <a:off x="6453400" y="4441062"/>
              <a:ext cx="2170616" cy="731831"/>
            </a:xfrm>
            <a:prstGeom prst="rect">
              <a:avLst/>
            </a:prstGeom>
            <a:solidFill>
              <a:srgbClr val="F6F6C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상위 </a:t>
              </a:r>
              <a:r>
                <a:rPr lang="en-US" altLang="ko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 제품 추출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7" name="Google Shape;817;p45">
              <a:extLst>
                <a:ext uri="{FF2B5EF4-FFF2-40B4-BE49-F238E27FC236}">
                  <a16:creationId xmlns:a16="http://schemas.microsoft.com/office/drawing/2014/main" id="{0ACF4B80-5399-D0E2-068E-87DDB6247327}"/>
                </a:ext>
              </a:extLst>
            </p:cNvPr>
            <p:cNvCxnSpPr>
              <a:stCxn id="41" idx="2"/>
              <a:endCxn id="46" idx="0"/>
            </p:cNvCxnSpPr>
            <p:nvPr/>
          </p:nvCxnSpPr>
          <p:spPr>
            <a:xfrm>
              <a:off x="7538708" y="4160831"/>
              <a:ext cx="0" cy="28023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" name="Google Shape;818;p45">
              <a:extLst>
                <a:ext uri="{FF2B5EF4-FFF2-40B4-BE49-F238E27FC236}">
                  <a16:creationId xmlns:a16="http://schemas.microsoft.com/office/drawing/2014/main" id="{7B7712B5-3CF7-B9E2-3502-0901E2FF4E63}"/>
                </a:ext>
              </a:extLst>
            </p:cNvPr>
            <p:cNvCxnSpPr>
              <a:stCxn id="46" idx="3"/>
              <a:endCxn id="42" idx="1"/>
            </p:cNvCxnSpPr>
            <p:nvPr/>
          </p:nvCxnSpPr>
          <p:spPr>
            <a:xfrm flipV="1">
              <a:off x="8624016" y="3794916"/>
              <a:ext cx="475784" cy="1012062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9" name="Google Shape;819;p45">
              <a:extLst>
                <a:ext uri="{FF2B5EF4-FFF2-40B4-BE49-F238E27FC236}">
                  <a16:creationId xmlns:a16="http://schemas.microsoft.com/office/drawing/2014/main" id="{D440567B-FA24-B9CE-F65E-3F709379DD27}"/>
                </a:ext>
              </a:extLst>
            </p:cNvPr>
            <p:cNvSpPr/>
            <p:nvPr/>
          </p:nvSpPr>
          <p:spPr>
            <a:xfrm>
              <a:off x="9099800" y="4441066"/>
              <a:ext cx="2170616" cy="731831"/>
            </a:xfrm>
            <a:prstGeom prst="rect">
              <a:avLst/>
            </a:prstGeom>
            <a:solidFill>
              <a:srgbClr val="F6F6C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추천 제품 선정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0" name="Google Shape;820;p45">
              <a:extLst>
                <a:ext uri="{FF2B5EF4-FFF2-40B4-BE49-F238E27FC236}">
                  <a16:creationId xmlns:a16="http://schemas.microsoft.com/office/drawing/2014/main" id="{58821CC6-B072-2454-8EBF-F7057FE358BD}"/>
                </a:ext>
              </a:extLst>
            </p:cNvPr>
            <p:cNvCxnSpPr>
              <a:stCxn id="42" idx="2"/>
              <a:endCxn id="49" idx="0"/>
            </p:cNvCxnSpPr>
            <p:nvPr/>
          </p:nvCxnSpPr>
          <p:spPr>
            <a:xfrm>
              <a:off x="10185108" y="4160831"/>
              <a:ext cx="0" cy="28023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3FA3BD01-4232-FF19-935C-B57A75AFFF86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 (</a:t>
            </a:r>
            <a:r>
              <a:rPr lang="ko" altLang="en-US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구매 이력 기반 제품 추천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7658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38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24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33;p46">
            <a:extLst>
              <a:ext uri="{FF2B5EF4-FFF2-40B4-BE49-F238E27FC236}">
                <a16:creationId xmlns:a16="http://schemas.microsoft.com/office/drawing/2014/main" id="{1DFAB2F6-30F9-41AE-C968-DD40B86A1B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8758"/>
          <a:stretch/>
        </p:blipFill>
        <p:spPr>
          <a:xfrm>
            <a:off x="5465376" y="3243210"/>
            <a:ext cx="2891586" cy="191211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28;p34">
            <a:extLst>
              <a:ext uri="{FF2B5EF4-FFF2-40B4-BE49-F238E27FC236}">
                <a16:creationId xmlns:a16="http://schemas.microsoft.com/office/drawing/2014/main" id="{DDA1FBAE-FC12-5610-C48C-AF865F2E7855}"/>
              </a:ext>
            </a:extLst>
          </p:cNvPr>
          <p:cNvSpPr/>
          <p:nvPr/>
        </p:nvSpPr>
        <p:spPr>
          <a:xfrm rot="10800000">
            <a:off x="4237299" y="2949393"/>
            <a:ext cx="1140882" cy="2056971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61300">
                <a:srgbClr val="F7B2B1"/>
              </a:gs>
              <a:gs pos="0">
                <a:schemeClr val="bg1"/>
              </a:gs>
              <a:gs pos="100000">
                <a:srgbClr val="F28280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구매 이력 추출 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1" name="Google Shape;838;p46">
            <a:extLst>
              <a:ext uri="{FF2B5EF4-FFF2-40B4-BE49-F238E27FC236}">
                <a16:creationId xmlns:a16="http://schemas.microsoft.com/office/drawing/2014/main" id="{4B298563-AC35-4625-6FB3-B3179D4BF68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638" y="2123268"/>
            <a:ext cx="3772182" cy="446021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839;p46">
            <a:extLst>
              <a:ext uri="{FF2B5EF4-FFF2-40B4-BE49-F238E27FC236}">
                <a16:creationId xmlns:a16="http://schemas.microsoft.com/office/drawing/2014/main" id="{2C0BF1CA-13C9-FD1C-3A9F-0D6BA56E0F3B}"/>
              </a:ext>
            </a:extLst>
          </p:cNvPr>
          <p:cNvSpPr txBox="1"/>
          <p:nvPr/>
        </p:nvSpPr>
        <p:spPr>
          <a:xfrm>
            <a:off x="2088393" y="1176563"/>
            <a:ext cx="2562400" cy="40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ko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데이터 건수</a:t>
            </a:r>
            <a:r>
              <a:rPr lang="en-US" altLang="ko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13,353</a:t>
            </a:r>
            <a:r>
              <a:rPr lang="ko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건</a:t>
            </a:r>
            <a:endParaRPr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461;p32">
            <a:extLst>
              <a:ext uri="{FF2B5EF4-FFF2-40B4-BE49-F238E27FC236}">
                <a16:creationId xmlns:a16="http://schemas.microsoft.com/office/drawing/2014/main" id="{2B5F2879-C3E9-149F-A0B0-86B5B1234096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462;p32">
            <a:extLst>
              <a:ext uri="{FF2B5EF4-FFF2-40B4-BE49-F238E27FC236}">
                <a16:creationId xmlns:a16="http://schemas.microsoft.com/office/drawing/2014/main" id="{C7C14B4C-08F6-F13A-8CCC-1508E1C03D8A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비교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463;p32">
            <a:extLst>
              <a:ext uri="{FF2B5EF4-FFF2-40B4-BE49-F238E27FC236}">
                <a16:creationId xmlns:a16="http://schemas.microsoft.com/office/drawing/2014/main" id="{12E5181B-F16C-73A7-01A3-3238BEC63B6C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464;p32">
            <a:extLst>
              <a:ext uri="{FF2B5EF4-FFF2-40B4-BE49-F238E27FC236}">
                <a16:creationId xmlns:a16="http://schemas.microsoft.com/office/drawing/2014/main" id="{52E21705-D20C-4CB9-107A-7A249B856D0C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solidFill>
              <a:srgbClr val="F765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479;p32">
            <a:extLst>
              <a:ext uri="{FF2B5EF4-FFF2-40B4-BE49-F238E27FC236}">
                <a16:creationId xmlns:a16="http://schemas.microsoft.com/office/drawing/2014/main" id="{358B625F-ED23-AE03-3F17-D1A80E3EE33F}"/>
              </a:ext>
            </a:extLst>
          </p:cNvPr>
          <p:cNvSpPr txBox="1"/>
          <p:nvPr/>
        </p:nvSpPr>
        <p:spPr>
          <a:xfrm>
            <a:off x="8657622" y="325001"/>
            <a:ext cx="1193049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 제품군 추출</a:t>
            </a:r>
            <a:endParaRPr lang="ko-KR" altLang="en-US"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479;p32">
            <a:extLst>
              <a:ext uri="{FF2B5EF4-FFF2-40B4-BE49-F238E27FC236}">
                <a16:creationId xmlns:a16="http://schemas.microsoft.com/office/drawing/2014/main" id="{FC82F2A8-D048-E247-B8E3-F005F627656A}"/>
              </a:ext>
            </a:extLst>
          </p:cNvPr>
          <p:cNvSpPr txBox="1"/>
          <p:nvPr/>
        </p:nvSpPr>
        <p:spPr>
          <a:xfrm>
            <a:off x="7308093" y="254185"/>
            <a:ext cx="13578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구매 이력 추출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r>
              <a:rPr lang="en-US" altLang="ko-KR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Google Shape;479;p32">
            <a:extLst>
              <a:ext uri="{FF2B5EF4-FFF2-40B4-BE49-F238E27FC236}">
                <a16:creationId xmlns:a16="http://schemas.microsoft.com/office/drawing/2014/main" id="{4F4C211C-14DC-6ABF-ADF0-FFF6C664887E}"/>
              </a:ext>
            </a:extLst>
          </p:cNvPr>
          <p:cNvSpPr txBox="1"/>
          <p:nvPr/>
        </p:nvSpPr>
        <p:spPr>
          <a:xfrm>
            <a:off x="9835277" y="312231"/>
            <a:ext cx="1193049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제품군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713;p42">
            <a:extLst>
              <a:ext uri="{FF2B5EF4-FFF2-40B4-BE49-F238E27FC236}">
                <a16:creationId xmlns:a16="http://schemas.microsoft.com/office/drawing/2014/main" id="{D97100CF-1072-8932-C56F-4BD6DAD2A51C}"/>
              </a:ext>
            </a:extLst>
          </p:cNvPr>
          <p:cNvSpPr/>
          <p:nvPr/>
        </p:nvSpPr>
        <p:spPr>
          <a:xfrm>
            <a:off x="756638" y="1510097"/>
            <a:ext cx="3772182" cy="613171"/>
          </a:xfrm>
          <a:prstGeom prst="rect">
            <a:avLst/>
          </a:prstGeom>
          <a:solidFill>
            <a:srgbClr val="F765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구매 이력 데이터프레임</a:t>
            </a:r>
            <a:endParaRPr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Google Shape;690;p41">
            <a:extLst>
              <a:ext uri="{FF2B5EF4-FFF2-40B4-BE49-F238E27FC236}">
                <a16:creationId xmlns:a16="http://schemas.microsoft.com/office/drawing/2014/main" id="{E7B82C2E-153C-E69B-13B2-2FCD8C7ACA5B}"/>
              </a:ext>
            </a:extLst>
          </p:cNvPr>
          <p:cNvSpPr/>
          <p:nvPr/>
        </p:nvSpPr>
        <p:spPr>
          <a:xfrm>
            <a:off x="5469374" y="2521804"/>
            <a:ext cx="2891587" cy="721407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ko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월까지의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리뷰 데이터 추출 쿼리문</a:t>
            </a:r>
            <a:endParaRPr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9" name="Google Shape;835;p46">
            <a:extLst>
              <a:ext uri="{FF2B5EF4-FFF2-40B4-BE49-F238E27FC236}">
                <a16:creationId xmlns:a16="http://schemas.microsoft.com/office/drawing/2014/main" id="{9308421F-567E-BAAF-91FC-70021A31862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7773" y="3243212"/>
            <a:ext cx="3258670" cy="210559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690;p41">
            <a:extLst>
              <a:ext uri="{FF2B5EF4-FFF2-40B4-BE49-F238E27FC236}">
                <a16:creationId xmlns:a16="http://schemas.microsoft.com/office/drawing/2014/main" id="{9659BBC2-305E-AB9F-606B-7A230160E3D8}"/>
              </a:ext>
            </a:extLst>
          </p:cNvPr>
          <p:cNvSpPr/>
          <p:nvPr/>
        </p:nvSpPr>
        <p:spPr>
          <a:xfrm>
            <a:off x="8543775" y="2521804"/>
            <a:ext cx="3258670" cy="721407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구매 이력 추출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중복 불가능한 닉네임 가진 리뷰어</a:t>
            </a:r>
          </a:p>
          <a:p>
            <a:pPr algn="ctr"/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</a:t>
            </a: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이상에 대한 리뷰 작성 데이터</a:t>
            </a:r>
          </a:p>
        </p:txBody>
      </p:sp>
      <p:sp>
        <p:nvSpPr>
          <p:cNvPr id="42" name="Google Shape;74;p15">
            <a:extLst>
              <a:ext uri="{FF2B5EF4-FFF2-40B4-BE49-F238E27FC236}">
                <a16:creationId xmlns:a16="http://schemas.microsoft.com/office/drawing/2014/main" id="{F2B0EDAC-5A46-330A-DFE8-B16406C388B4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 (</a:t>
            </a:r>
            <a:r>
              <a:rPr lang="ko" altLang="en-US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구매 이력 기반 제품 추천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7658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39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3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9A6C-5BFB-DE37-78F6-975212DB176A}"/>
              </a:ext>
            </a:extLst>
          </p:cNvPr>
          <p:cNvGrpSpPr/>
          <p:nvPr/>
        </p:nvGrpSpPr>
        <p:grpSpPr>
          <a:xfrm>
            <a:off x="527684" y="800271"/>
            <a:ext cx="11262042" cy="5257457"/>
            <a:chOff x="524863" y="713399"/>
            <a:chExt cx="11262042" cy="525745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3983A0-6BF8-6EFF-F112-62F794F8F862}"/>
                </a:ext>
              </a:extLst>
            </p:cNvPr>
            <p:cNvSpPr/>
            <p:nvPr/>
          </p:nvSpPr>
          <p:spPr>
            <a:xfrm>
              <a:off x="4243939" y="713399"/>
              <a:ext cx="3704122" cy="803710"/>
            </a:xfrm>
            <a:prstGeom prst="rect">
              <a:avLst/>
            </a:prstGeom>
            <a:solidFill>
              <a:srgbClr val="A4D23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CONTENTS</a:t>
              </a:r>
              <a:endPara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50282D8-CA9C-B4BC-DEC8-BD16D1C54415}"/>
                </a:ext>
              </a:extLst>
            </p:cNvPr>
            <p:cNvGrpSpPr/>
            <p:nvPr/>
          </p:nvGrpSpPr>
          <p:grpSpPr>
            <a:xfrm>
              <a:off x="4130763" y="1929911"/>
              <a:ext cx="3924832" cy="1862048"/>
              <a:chOff x="4731293" y="2128848"/>
              <a:chExt cx="3924832" cy="1862048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FB4C1C-8206-30A0-AF21-BF956D15D308}"/>
                  </a:ext>
                </a:extLst>
              </p:cNvPr>
              <p:cNvSpPr txBox="1"/>
              <p:nvPr/>
            </p:nvSpPr>
            <p:spPr>
              <a:xfrm>
                <a:off x="4731293" y="2128848"/>
                <a:ext cx="505327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solidFill>
                      <a:srgbClr val="A4D232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11500" dirty="0">
                  <a:solidFill>
                    <a:srgbClr val="A4D2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Google Shape;60;p14">
                <a:extLst>
                  <a:ext uri="{FF2B5EF4-FFF2-40B4-BE49-F238E27FC236}">
                    <a16:creationId xmlns:a16="http://schemas.microsoft.com/office/drawing/2014/main" id="{CAD0D720-C00F-13A0-4D35-CE397137E74B}"/>
                  </a:ext>
                </a:extLst>
              </p:cNvPr>
              <p:cNvSpPr txBox="1"/>
              <p:nvPr/>
            </p:nvSpPr>
            <p:spPr>
              <a:xfrm>
                <a:off x="5546577" y="2346532"/>
                <a:ext cx="3109548" cy="615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marL="186262">
                  <a:buSzPts val="1400"/>
                </a:pPr>
                <a:r>
                  <a:rPr lang="ko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데이터 수집 및 </a:t>
                </a:r>
                <a:r>
                  <a:rPr lang="en-US" altLang="ko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EDA</a:t>
                </a:r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1" name="Google Shape;61;p14">
                <a:extLst>
                  <a:ext uri="{FF2B5EF4-FFF2-40B4-BE49-F238E27FC236}">
                    <a16:creationId xmlns:a16="http://schemas.microsoft.com/office/drawing/2014/main" id="{157550B1-8336-F674-C98B-0B900656FABE}"/>
                  </a:ext>
                </a:extLst>
              </p:cNvPr>
              <p:cNvSpPr txBox="1"/>
              <p:nvPr/>
            </p:nvSpPr>
            <p:spPr>
              <a:xfrm>
                <a:off x="5732972" y="2759334"/>
                <a:ext cx="2546033" cy="9848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2.1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제품 카테고리 선정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2.2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수집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2.3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전처리 및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DB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구축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2.4 EDA(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현황 분석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AEEBF71-E426-7FB6-CA87-22D800CC1758}"/>
                </a:ext>
              </a:extLst>
            </p:cNvPr>
            <p:cNvGrpSpPr/>
            <p:nvPr/>
          </p:nvGrpSpPr>
          <p:grpSpPr>
            <a:xfrm>
              <a:off x="8241990" y="1929911"/>
              <a:ext cx="3544915" cy="1862048"/>
              <a:chOff x="8936367" y="2128848"/>
              <a:chExt cx="3544915" cy="1862048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B07C18-E185-6325-70B3-1F1293FB9B03}"/>
                  </a:ext>
                </a:extLst>
              </p:cNvPr>
              <p:cNvSpPr txBox="1"/>
              <p:nvPr/>
            </p:nvSpPr>
            <p:spPr>
              <a:xfrm>
                <a:off x="8936367" y="2128848"/>
                <a:ext cx="505327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solidFill>
                      <a:srgbClr val="A4D232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11500" dirty="0">
                  <a:solidFill>
                    <a:srgbClr val="A4D2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Google Shape;60;p14">
                <a:extLst>
                  <a:ext uri="{FF2B5EF4-FFF2-40B4-BE49-F238E27FC236}">
                    <a16:creationId xmlns:a16="http://schemas.microsoft.com/office/drawing/2014/main" id="{7C8D0C0F-9983-6494-CC73-E81CD11D7D8F}"/>
                  </a:ext>
                </a:extLst>
              </p:cNvPr>
              <p:cNvSpPr txBox="1"/>
              <p:nvPr/>
            </p:nvSpPr>
            <p:spPr>
              <a:xfrm>
                <a:off x="9750354" y="2332570"/>
                <a:ext cx="2730928" cy="615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marL="186262">
                  <a:buSzPts val="1400"/>
                </a:pPr>
                <a:r>
                  <a:rPr lang="ko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모델 설계 및 개발</a:t>
                </a:r>
                <a:endParaRPr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5" name="Google Shape;61;p14">
                <a:extLst>
                  <a:ext uri="{FF2B5EF4-FFF2-40B4-BE49-F238E27FC236}">
                    <a16:creationId xmlns:a16="http://schemas.microsoft.com/office/drawing/2014/main" id="{D6A80085-770B-C445-2DC0-75EFB96BA125}"/>
                  </a:ext>
                </a:extLst>
              </p:cNvPr>
              <p:cNvSpPr txBox="1"/>
              <p:nvPr/>
            </p:nvSpPr>
            <p:spPr>
              <a:xfrm>
                <a:off x="9936749" y="2745372"/>
                <a:ext cx="1926351" cy="8001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3.1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모델 설계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3.2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모델 개발 및 평가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3.3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서비스 웹 개발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2913A7B-54E7-DF81-9D2E-D87F0FC228B5}"/>
                </a:ext>
              </a:extLst>
            </p:cNvPr>
            <p:cNvGrpSpPr/>
            <p:nvPr/>
          </p:nvGrpSpPr>
          <p:grpSpPr>
            <a:xfrm>
              <a:off x="524863" y="1929911"/>
              <a:ext cx="3048346" cy="1862048"/>
              <a:chOff x="4731293" y="2128848"/>
              <a:chExt cx="3048346" cy="1862048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DA0E617-42D2-5CDB-1E0A-C6BCF86D605A}"/>
                  </a:ext>
                </a:extLst>
              </p:cNvPr>
              <p:cNvSpPr txBox="1"/>
              <p:nvPr/>
            </p:nvSpPr>
            <p:spPr>
              <a:xfrm>
                <a:off x="4731293" y="2128848"/>
                <a:ext cx="505327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solidFill>
                      <a:srgbClr val="A4D232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11500" dirty="0">
                  <a:solidFill>
                    <a:srgbClr val="A4D2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" name="Google Shape;60;p14">
                <a:extLst>
                  <a:ext uri="{FF2B5EF4-FFF2-40B4-BE49-F238E27FC236}">
                    <a16:creationId xmlns:a16="http://schemas.microsoft.com/office/drawing/2014/main" id="{B78267C2-97F2-BB5D-24F6-B08FDE20BFE2}"/>
                  </a:ext>
                </a:extLst>
              </p:cNvPr>
              <p:cNvSpPr txBox="1"/>
              <p:nvPr/>
            </p:nvSpPr>
            <p:spPr>
              <a:xfrm>
                <a:off x="5546577" y="2346532"/>
                <a:ext cx="2233062" cy="615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marL="186262">
                  <a:buSzPts val="1400"/>
                </a:pPr>
                <a:r>
                  <a:rPr lang="ko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프로젝트 개요</a:t>
                </a:r>
                <a:endParaRPr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5" name="Google Shape;61;p14">
                <a:extLst>
                  <a:ext uri="{FF2B5EF4-FFF2-40B4-BE49-F238E27FC236}">
                    <a16:creationId xmlns:a16="http://schemas.microsoft.com/office/drawing/2014/main" id="{A81CBFE8-676F-454F-26EB-32E1AA1C3890}"/>
                  </a:ext>
                </a:extLst>
              </p:cNvPr>
              <p:cNvSpPr txBox="1"/>
              <p:nvPr/>
            </p:nvSpPr>
            <p:spPr>
              <a:xfrm>
                <a:off x="5732972" y="2759334"/>
                <a:ext cx="1926351" cy="9848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-US" altLang="ko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1.1 </a:t>
                </a:r>
                <a:r>
                  <a:rPr lang="ko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제안 배경 및 필요성</a:t>
                </a:r>
                <a:endParaRPr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1.2 </a:t>
                </a:r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목적 및 방향성</a:t>
                </a:r>
                <a:endPara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1.3 </a:t>
                </a:r>
                <a:r>
                  <a:rPr lang="ko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기획 수립</a:t>
                </a:r>
                <a:endParaRPr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1.4 </a:t>
                </a:r>
                <a:r>
                  <a:rPr lang="ko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개발환경</a:t>
                </a:r>
                <a:endParaRPr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80259AD8-9BE6-0F4B-559F-4B47AED80BB4}"/>
                </a:ext>
              </a:extLst>
            </p:cNvPr>
            <p:cNvGrpSpPr/>
            <p:nvPr/>
          </p:nvGrpSpPr>
          <p:grpSpPr>
            <a:xfrm>
              <a:off x="4130763" y="4108808"/>
              <a:ext cx="3924832" cy="1862048"/>
              <a:chOff x="4731293" y="2128848"/>
              <a:chExt cx="3924832" cy="1862048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3469E27-F038-7957-AF5A-9F3551C9A6B3}"/>
                  </a:ext>
                </a:extLst>
              </p:cNvPr>
              <p:cNvSpPr txBox="1"/>
              <p:nvPr/>
            </p:nvSpPr>
            <p:spPr>
              <a:xfrm>
                <a:off x="4731293" y="2128848"/>
                <a:ext cx="505327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solidFill>
                      <a:srgbClr val="A4D232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11500" dirty="0">
                  <a:solidFill>
                    <a:srgbClr val="A4D2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2" name="Google Shape;60;p14">
                <a:extLst>
                  <a:ext uri="{FF2B5EF4-FFF2-40B4-BE49-F238E27FC236}">
                    <a16:creationId xmlns:a16="http://schemas.microsoft.com/office/drawing/2014/main" id="{AA141C8D-A9EE-BD32-BD59-5848BC53CD87}"/>
                  </a:ext>
                </a:extLst>
              </p:cNvPr>
              <p:cNvSpPr txBox="1"/>
              <p:nvPr/>
            </p:nvSpPr>
            <p:spPr>
              <a:xfrm>
                <a:off x="5546577" y="2346532"/>
                <a:ext cx="3109548" cy="615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marL="186262">
                  <a:buSzPts val="1400"/>
                </a:pPr>
                <a:r>
                  <a:rPr lang="ko-KR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발전 방향</a:t>
                </a:r>
              </a:p>
            </p:txBody>
          </p:sp>
          <p:sp>
            <p:nvSpPr>
              <p:cNvPr id="73" name="Google Shape;61;p14">
                <a:extLst>
                  <a:ext uri="{FF2B5EF4-FFF2-40B4-BE49-F238E27FC236}">
                    <a16:creationId xmlns:a16="http://schemas.microsoft.com/office/drawing/2014/main" id="{92D15C1E-76EB-8F9D-156B-5041FAA6ABB3}"/>
                  </a:ext>
                </a:extLst>
              </p:cNvPr>
              <p:cNvSpPr txBox="1"/>
              <p:nvPr/>
            </p:nvSpPr>
            <p:spPr>
              <a:xfrm>
                <a:off x="5732972" y="2759334"/>
                <a:ext cx="2546033" cy="615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5.1 </a:t>
                </a:r>
                <a:r>
                  <a:rPr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탑리뷰언서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활용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5.2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리뷰 감정 분석</a:t>
                </a: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2EF66011-E688-766C-75EC-1701AAD72BE0}"/>
                </a:ext>
              </a:extLst>
            </p:cNvPr>
            <p:cNvGrpSpPr/>
            <p:nvPr/>
          </p:nvGrpSpPr>
          <p:grpSpPr>
            <a:xfrm>
              <a:off x="524863" y="4108808"/>
              <a:ext cx="3665442" cy="1862048"/>
              <a:chOff x="4731293" y="2128848"/>
              <a:chExt cx="3665442" cy="1862048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2C71ACB-1344-C215-A49E-77A4B32B1AFC}"/>
                  </a:ext>
                </a:extLst>
              </p:cNvPr>
              <p:cNvSpPr txBox="1"/>
              <p:nvPr/>
            </p:nvSpPr>
            <p:spPr>
              <a:xfrm>
                <a:off x="4731293" y="2128848"/>
                <a:ext cx="505327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solidFill>
                      <a:srgbClr val="A4D232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11500" dirty="0">
                  <a:solidFill>
                    <a:srgbClr val="A4D2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6" name="Google Shape;60;p14">
                <a:extLst>
                  <a:ext uri="{FF2B5EF4-FFF2-40B4-BE49-F238E27FC236}">
                    <a16:creationId xmlns:a16="http://schemas.microsoft.com/office/drawing/2014/main" id="{E039C3D5-C96C-30D1-A3F8-BC5C2CA64F20}"/>
                  </a:ext>
                </a:extLst>
              </p:cNvPr>
              <p:cNvSpPr txBox="1"/>
              <p:nvPr/>
            </p:nvSpPr>
            <p:spPr>
              <a:xfrm>
                <a:off x="5546576" y="2346532"/>
                <a:ext cx="2707825" cy="615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marL="186262">
                  <a:buSzPts val="1400"/>
                </a:pPr>
                <a:r>
                  <a:rPr lang="ko-KR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마케팅 전략 제안</a:t>
                </a:r>
                <a:endParaRPr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77" name="Google Shape;61;p14">
                <a:extLst>
                  <a:ext uri="{FF2B5EF4-FFF2-40B4-BE49-F238E27FC236}">
                    <a16:creationId xmlns:a16="http://schemas.microsoft.com/office/drawing/2014/main" id="{B1ED9E20-3326-1DBB-4654-FD8393952E23}"/>
                  </a:ext>
                </a:extLst>
              </p:cNvPr>
              <p:cNvSpPr txBox="1"/>
              <p:nvPr/>
            </p:nvSpPr>
            <p:spPr>
              <a:xfrm>
                <a:off x="5732972" y="2759334"/>
                <a:ext cx="2663763" cy="615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4.1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온라인 상품 구매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4.2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오프라인 상품 구매</a:t>
                </a:r>
              </a:p>
            </p:txBody>
          </p:sp>
        </p:grpSp>
      </p:grp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92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528;p34">
            <a:extLst>
              <a:ext uri="{FF2B5EF4-FFF2-40B4-BE49-F238E27FC236}">
                <a16:creationId xmlns:a16="http://schemas.microsoft.com/office/drawing/2014/main" id="{0565CBC2-D0B6-B6C8-04B1-CB691AF5FD7F}"/>
              </a:ext>
            </a:extLst>
          </p:cNvPr>
          <p:cNvSpPr/>
          <p:nvPr/>
        </p:nvSpPr>
        <p:spPr>
          <a:xfrm rot="10800000">
            <a:off x="5610181" y="2995318"/>
            <a:ext cx="1140882" cy="2056971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61300">
                <a:srgbClr val="F7B2B1"/>
              </a:gs>
              <a:gs pos="0">
                <a:schemeClr val="bg1"/>
              </a:gs>
              <a:gs pos="100000">
                <a:srgbClr val="F28280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Google Shape;850;p47">
            <a:extLst>
              <a:ext uri="{FF2B5EF4-FFF2-40B4-BE49-F238E27FC236}">
                <a16:creationId xmlns:a16="http://schemas.microsoft.com/office/drawing/2014/main" id="{3219A201-1770-BF8C-5040-4346778D0F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729" y="2181523"/>
            <a:ext cx="4583949" cy="40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713;p42">
            <a:extLst>
              <a:ext uri="{FF2B5EF4-FFF2-40B4-BE49-F238E27FC236}">
                <a16:creationId xmlns:a16="http://schemas.microsoft.com/office/drawing/2014/main" id="{CD28E481-1DF4-AE23-E9C4-FED7BF0371FC}"/>
              </a:ext>
            </a:extLst>
          </p:cNvPr>
          <p:cNvSpPr/>
          <p:nvPr/>
        </p:nvSpPr>
        <p:spPr>
          <a:xfrm>
            <a:off x="1250729" y="1568352"/>
            <a:ext cx="4583948" cy="613171"/>
          </a:xfrm>
          <a:prstGeom prst="rect">
            <a:avLst/>
          </a:prstGeom>
          <a:solidFill>
            <a:srgbClr val="F765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 제품군 상위 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endParaRPr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Google Shape;846;p47">
            <a:extLst>
              <a:ext uri="{FF2B5EF4-FFF2-40B4-BE49-F238E27FC236}">
                <a16:creationId xmlns:a16="http://schemas.microsoft.com/office/drawing/2014/main" id="{5B3DAEE3-9ABD-DB5E-4AB2-B798EF573DA7}"/>
              </a:ext>
            </a:extLst>
          </p:cNvPr>
          <p:cNvSpPr/>
          <p:nvPr/>
        </p:nvSpPr>
        <p:spPr>
          <a:xfrm>
            <a:off x="7345671" y="1492466"/>
            <a:ext cx="3595600" cy="673902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코사인 유사도 기반 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상위 </a:t>
            </a:r>
            <a:r>
              <a:rPr lang="en-US" altLang="k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제품</a:t>
            </a:r>
            <a:r>
              <a:rPr lang="en-US" altLang="k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 제품군</a:t>
            </a:r>
            <a:r>
              <a:rPr lang="en-US" altLang="k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추출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Google Shape;849;p47">
            <a:extLst>
              <a:ext uri="{FF2B5EF4-FFF2-40B4-BE49-F238E27FC236}">
                <a16:creationId xmlns:a16="http://schemas.microsoft.com/office/drawing/2014/main" id="{3D4A1BD5-CED3-02F5-45BB-3BDDE43FBE9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34550"/>
          <a:stretch/>
        </p:blipFill>
        <p:spPr>
          <a:xfrm>
            <a:off x="7345661" y="2166368"/>
            <a:ext cx="3595601" cy="19576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2;p16">
            <a:extLst>
              <a:ext uri="{FF2B5EF4-FFF2-40B4-BE49-F238E27FC236}">
                <a16:creationId xmlns:a16="http://schemas.microsoft.com/office/drawing/2014/main" id="{425F8652-5311-BF07-72AA-8B9FDA146169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sz="1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제품과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유사한 제품군 추출</a:t>
            </a:r>
            <a:r>
              <a:rPr lang="ko" altLang="en-US" sz="1950" b="1" dirty="0">
                <a:solidFill>
                  <a:srgbClr val="3C40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461;p32">
            <a:extLst>
              <a:ext uri="{FF2B5EF4-FFF2-40B4-BE49-F238E27FC236}">
                <a16:creationId xmlns:a16="http://schemas.microsoft.com/office/drawing/2014/main" id="{B3870E2C-716F-FD01-6E60-07EAD6364CE9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462;p32">
            <a:extLst>
              <a:ext uri="{FF2B5EF4-FFF2-40B4-BE49-F238E27FC236}">
                <a16:creationId xmlns:a16="http://schemas.microsoft.com/office/drawing/2014/main" id="{0A2655D8-166F-2999-9519-92366AB98EC8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비교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Google Shape;463;p32">
            <a:extLst>
              <a:ext uri="{FF2B5EF4-FFF2-40B4-BE49-F238E27FC236}">
                <a16:creationId xmlns:a16="http://schemas.microsoft.com/office/drawing/2014/main" id="{AA1D1236-DFBC-56BA-BB49-C838D3EF4750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solidFill>
              <a:srgbClr val="F765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464;p32">
            <a:extLst>
              <a:ext uri="{FF2B5EF4-FFF2-40B4-BE49-F238E27FC236}">
                <a16:creationId xmlns:a16="http://schemas.microsoft.com/office/drawing/2014/main" id="{80C91014-BDBF-4A24-2C99-B1B172AC854A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479;p32">
            <a:extLst>
              <a:ext uri="{FF2B5EF4-FFF2-40B4-BE49-F238E27FC236}">
                <a16:creationId xmlns:a16="http://schemas.microsoft.com/office/drawing/2014/main" id="{2E892B49-0F6E-D5E2-DC8C-081F07BCBECF}"/>
              </a:ext>
            </a:extLst>
          </p:cNvPr>
          <p:cNvSpPr txBox="1"/>
          <p:nvPr/>
        </p:nvSpPr>
        <p:spPr>
          <a:xfrm>
            <a:off x="8657622" y="325001"/>
            <a:ext cx="1193049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 제품군 추출</a:t>
            </a:r>
            <a:endParaRPr lang="ko-KR" altLang="en-US"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479;p32">
            <a:extLst>
              <a:ext uri="{FF2B5EF4-FFF2-40B4-BE49-F238E27FC236}">
                <a16:creationId xmlns:a16="http://schemas.microsoft.com/office/drawing/2014/main" id="{BC632EF5-A8D6-AAF2-C85A-05A177BBA7E1}"/>
              </a:ext>
            </a:extLst>
          </p:cNvPr>
          <p:cNvSpPr txBox="1"/>
          <p:nvPr/>
        </p:nvSpPr>
        <p:spPr>
          <a:xfrm>
            <a:off x="7308093" y="254185"/>
            <a:ext cx="13578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구매 이력 추출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r>
              <a:rPr lang="en-US" altLang="ko-KR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479;p32">
            <a:extLst>
              <a:ext uri="{FF2B5EF4-FFF2-40B4-BE49-F238E27FC236}">
                <a16:creationId xmlns:a16="http://schemas.microsoft.com/office/drawing/2014/main" id="{301EF83F-0B4A-FCCE-8621-5BBCA5EF6D14}"/>
              </a:ext>
            </a:extLst>
          </p:cNvPr>
          <p:cNvSpPr txBox="1"/>
          <p:nvPr/>
        </p:nvSpPr>
        <p:spPr>
          <a:xfrm>
            <a:off x="9835277" y="312231"/>
            <a:ext cx="1193049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제품군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F432844-181B-A12B-9835-1E02151E781C}"/>
              </a:ext>
            </a:extLst>
          </p:cNvPr>
          <p:cNvGrpSpPr/>
          <p:nvPr/>
        </p:nvGrpSpPr>
        <p:grpSpPr>
          <a:xfrm>
            <a:off x="7345661" y="4367689"/>
            <a:ext cx="3595610" cy="2154494"/>
            <a:chOff x="7345661" y="4367689"/>
            <a:chExt cx="3595610" cy="2154494"/>
          </a:xfrm>
        </p:grpSpPr>
        <p:sp>
          <p:nvSpPr>
            <p:cNvPr id="3" name="Google Shape;846;p47">
              <a:extLst>
                <a:ext uri="{FF2B5EF4-FFF2-40B4-BE49-F238E27FC236}">
                  <a16:creationId xmlns:a16="http://schemas.microsoft.com/office/drawing/2014/main" id="{671A9AAC-E10C-14D8-0B71-08BC20FB3943}"/>
                </a:ext>
              </a:extLst>
            </p:cNvPr>
            <p:cNvSpPr/>
            <p:nvPr/>
          </p:nvSpPr>
          <p:spPr>
            <a:xfrm>
              <a:off x="7345671" y="4367689"/>
              <a:ext cx="3595600" cy="438600"/>
            </a:xfrm>
            <a:prstGeom prst="rect">
              <a:avLst/>
            </a:prstGeom>
            <a:solidFill>
              <a:srgbClr val="CAE4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키워드 유사도 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Array</a:t>
              </a:r>
              <a:endParaRPr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67F533D-F30A-AD99-3EFE-05FBF2E97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5661" y="4797909"/>
              <a:ext cx="3595600" cy="1724274"/>
            </a:xfrm>
            <a:prstGeom prst="rect">
              <a:avLst/>
            </a:prstGeom>
          </p:spPr>
        </p:pic>
      </p:grpSp>
      <p:sp>
        <p:nvSpPr>
          <p:cNvPr id="22" name="Google Shape;74;p15">
            <a:extLst>
              <a:ext uri="{FF2B5EF4-FFF2-40B4-BE49-F238E27FC236}">
                <a16:creationId xmlns:a16="http://schemas.microsoft.com/office/drawing/2014/main" id="{7DA65D68-2A20-5F2A-6AB2-5CD83BD967DD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 (</a:t>
            </a:r>
            <a:r>
              <a:rPr lang="ko" altLang="en-US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구매 이력 기반 제품 추천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7658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40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20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2;p16">
            <a:extLst>
              <a:ext uri="{FF2B5EF4-FFF2-40B4-BE49-F238E27FC236}">
                <a16:creationId xmlns:a16="http://schemas.microsoft.com/office/drawing/2014/main" id="{425F8652-5311-BF07-72AA-8B9FDA146169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sz="1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제품과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유사한 제품군 추출</a:t>
            </a:r>
            <a:r>
              <a:rPr lang="ko" altLang="en-US" sz="1950" b="1" dirty="0">
                <a:solidFill>
                  <a:srgbClr val="3C40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461;p32">
            <a:extLst>
              <a:ext uri="{FF2B5EF4-FFF2-40B4-BE49-F238E27FC236}">
                <a16:creationId xmlns:a16="http://schemas.microsoft.com/office/drawing/2014/main" id="{B3870E2C-716F-FD01-6E60-07EAD6364CE9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solidFill>
              <a:srgbClr val="F765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462;p32">
            <a:extLst>
              <a:ext uri="{FF2B5EF4-FFF2-40B4-BE49-F238E27FC236}">
                <a16:creationId xmlns:a16="http://schemas.microsoft.com/office/drawing/2014/main" id="{0A2655D8-166F-2999-9519-92366AB98EC8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비교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Google Shape;463;p32">
            <a:extLst>
              <a:ext uri="{FF2B5EF4-FFF2-40B4-BE49-F238E27FC236}">
                <a16:creationId xmlns:a16="http://schemas.microsoft.com/office/drawing/2014/main" id="{AA1D1236-DFBC-56BA-BB49-C838D3EF4750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464;p32">
            <a:extLst>
              <a:ext uri="{FF2B5EF4-FFF2-40B4-BE49-F238E27FC236}">
                <a16:creationId xmlns:a16="http://schemas.microsoft.com/office/drawing/2014/main" id="{80C91014-BDBF-4A24-2C99-B1B172AC854A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479;p32">
            <a:extLst>
              <a:ext uri="{FF2B5EF4-FFF2-40B4-BE49-F238E27FC236}">
                <a16:creationId xmlns:a16="http://schemas.microsoft.com/office/drawing/2014/main" id="{2E892B49-0F6E-D5E2-DC8C-081F07BCBECF}"/>
              </a:ext>
            </a:extLst>
          </p:cNvPr>
          <p:cNvSpPr txBox="1"/>
          <p:nvPr/>
        </p:nvSpPr>
        <p:spPr>
          <a:xfrm>
            <a:off x="8657622" y="325001"/>
            <a:ext cx="1193049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 제품군 추출</a:t>
            </a:r>
            <a:endParaRPr lang="ko-KR" altLang="en-US"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479;p32">
            <a:extLst>
              <a:ext uri="{FF2B5EF4-FFF2-40B4-BE49-F238E27FC236}">
                <a16:creationId xmlns:a16="http://schemas.microsoft.com/office/drawing/2014/main" id="{BC632EF5-A8D6-AAF2-C85A-05A177BBA7E1}"/>
              </a:ext>
            </a:extLst>
          </p:cNvPr>
          <p:cNvSpPr txBox="1"/>
          <p:nvPr/>
        </p:nvSpPr>
        <p:spPr>
          <a:xfrm>
            <a:off x="7308093" y="254185"/>
            <a:ext cx="13578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구매 이력 추출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r>
              <a:rPr lang="en-US" altLang="ko-KR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479;p32">
            <a:extLst>
              <a:ext uri="{FF2B5EF4-FFF2-40B4-BE49-F238E27FC236}">
                <a16:creationId xmlns:a16="http://schemas.microsoft.com/office/drawing/2014/main" id="{301EF83F-0B4A-FCCE-8621-5BBCA5EF6D14}"/>
              </a:ext>
            </a:extLst>
          </p:cNvPr>
          <p:cNvSpPr txBox="1"/>
          <p:nvPr/>
        </p:nvSpPr>
        <p:spPr>
          <a:xfrm>
            <a:off x="9835277" y="312231"/>
            <a:ext cx="1193049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제품군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B55D5AC-5CCC-C015-D853-AF125D251955}"/>
              </a:ext>
            </a:extLst>
          </p:cNvPr>
          <p:cNvGrpSpPr/>
          <p:nvPr/>
        </p:nvGrpSpPr>
        <p:grpSpPr>
          <a:xfrm>
            <a:off x="668293" y="1800333"/>
            <a:ext cx="10855415" cy="4350919"/>
            <a:chOff x="728924" y="1800333"/>
            <a:chExt cx="10855415" cy="4350919"/>
          </a:xfrm>
        </p:grpSpPr>
        <p:sp>
          <p:nvSpPr>
            <p:cNvPr id="18" name="Google Shape;528;p34">
              <a:extLst>
                <a:ext uri="{FF2B5EF4-FFF2-40B4-BE49-F238E27FC236}">
                  <a16:creationId xmlns:a16="http://schemas.microsoft.com/office/drawing/2014/main" id="{0565CBC2-D0B6-B6C8-04B1-CB691AF5FD7F}"/>
                </a:ext>
              </a:extLst>
            </p:cNvPr>
            <p:cNvSpPr/>
            <p:nvPr/>
          </p:nvSpPr>
          <p:spPr>
            <a:xfrm rot="10800000">
              <a:off x="5165197" y="2995318"/>
              <a:ext cx="1140882" cy="2056971"/>
            </a:xfrm>
            <a:prstGeom prst="right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61300">
                  <a:srgbClr val="F7B2B1"/>
                </a:gs>
                <a:gs pos="0">
                  <a:schemeClr val="bg1"/>
                </a:gs>
                <a:gs pos="100000">
                  <a:srgbClr val="F28280"/>
                </a:gs>
              </a:gsLst>
              <a:lin ang="0" scaled="1"/>
              <a:tileRect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Google Shape;713;p42">
              <a:extLst>
                <a:ext uri="{FF2B5EF4-FFF2-40B4-BE49-F238E27FC236}">
                  <a16:creationId xmlns:a16="http://schemas.microsoft.com/office/drawing/2014/main" id="{CD28E481-1DF4-AE23-E9C4-FED7BF0371FC}"/>
                </a:ext>
              </a:extLst>
            </p:cNvPr>
            <p:cNvSpPr/>
            <p:nvPr/>
          </p:nvSpPr>
          <p:spPr>
            <a:xfrm>
              <a:off x="728933" y="2210134"/>
              <a:ext cx="4583948" cy="613171"/>
            </a:xfrm>
            <a:prstGeom prst="rect">
              <a:avLst/>
            </a:prstGeom>
            <a:solidFill>
              <a:srgbClr val="F765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추천 제품 </a:t>
              </a:r>
              <a:r>
                <a:rPr lang="en-US" altLang="ko-KR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</a:t>
              </a:r>
              <a:endPara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5" name="Google Shape;863;p48">
              <a:extLst>
                <a:ext uri="{FF2B5EF4-FFF2-40B4-BE49-F238E27FC236}">
                  <a16:creationId xmlns:a16="http://schemas.microsoft.com/office/drawing/2014/main" id="{D6DDD1B7-4642-E1FE-1D2E-5DFEC4987E9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8924" y="2823305"/>
              <a:ext cx="4583948" cy="25682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858;p48">
              <a:extLst>
                <a:ext uri="{FF2B5EF4-FFF2-40B4-BE49-F238E27FC236}">
                  <a16:creationId xmlns:a16="http://schemas.microsoft.com/office/drawing/2014/main" id="{C7A7EFA5-9858-F3DC-9CE3-FD145EC0C56F}"/>
                </a:ext>
              </a:extLst>
            </p:cNvPr>
            <p:cNvSpPr/>
            <p:nvPr/>
          </p:nvSpPr>
          <p:spPr>
            <a:xfrm>
              <a:off x="6238339" y="1800333"/>
              <a:ext cx="5346000" cy="381200"/>
            </a:xfrm>
            <a:prstGeom prst="rect">
              <a:avLst/>
            </a:prstGeom>
            <a:solidFill>
              <a:srgbClr val="CAE4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가중 평점 </a:t>
              </a:r>
              <a:r>
                <a:rPr lang="ko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기반 </a:t>
              </a:r>
              <a:r>
                <a: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상위 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 제품 추출</a:t>
              </a:r>
              <a:endParaRPr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Google Shape;861;p48">
              <a:extLst>
                <a:ext uri="{FF2B5EF4-FFF2-40B4-BE49-F238E27FC236}">
                  <a16:creationId xmlns:a16="http://schemas.microsoft.com/office/drawing/2014/main" id="{34E58F16-6A88-58F0-9F8A-9C08194E1460}"/>
                </a:ext>
              </a:extLst>
            </p:cNvPr>
            <p:cNvSpPr/>
            <p:nvPr/>
          </p:nvSpPr>
          <p:spPr>
            <a:xfrm>
              <a:off x="6238339" y="2181533"/>
              <a:ext cx="5346000" cy="1724400"/>
            </a:xfrm>
            <a:prstGeom prst="rect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buClr>
                  <a:schemeClr val="dk1"/>
                </a:buClr>
                <a:buSzPts val="1100"/>
              </a:pPr>
              <a:r>
                <a:rPr lang="ko" altLang="en-US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가중평점 </a:t>
              </a:r>
              <a:r>
                <a:rPr lang="en-US" altLang="ko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 ( v / ( </a:t>
              </a:r>
              <a:r>
                <a:rPr lang="en-US" altLang="ko" sz="1800" b="1" dirty="0" err="1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v+m</a:t>
              </a:r>
              <a:r>
                <a:rPr lang="en-US" altLang="ko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)) * r + ( m / ( </a:t>
              </a:r>
              <a:r>
                <a:rPr lang="en-US" altLang="ko" sz="1800" b="1" dirty="0" err="1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v+m</a:t>
              </a:r>
              <a:r>
                <a:rPr lang="en-US" altLang="ko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)) * c</a:t>
              </a:r>
              <a:endParaRPr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buClr>
                  <a:schemeClr val="dk1"/>
                </a:buClr>
                <a:buSzPts val="1100"/>
              </a:pPr>
              <a:endParaRPr sz="1467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buClr>
                  <a:schemeClr val="dk1"/>
                </a:buClr>
                <a:buSzPts val="1100"/>
              </a:pPr>
              <a:r>
                <a:rPr lang="en-US" altLang="ko" sz="14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 = </a:t>
              </a:r>
              <a:r>
                <a:rPr lang="ko" altLang="en-US" sz="14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아이템별 평점 투표 횟수</a:t>
              </a:r>
              <a:endParaRPr sz="1467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buClr>
                  <a:schemeClr val="dk1"/>
                </a:buClr>
                <a:buSzPts val="1100"/>
              </a:pPr>
              <a:r>
                <a:rPr lang="en-US" altLang="ko" sz="14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 = </a:t>
              </a:r>
              <a:r>
                <a:rPr lang="ko" altLang="en-US" sz="14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평점 부여를 위한 최소 투표 횟수</a:t>
              </a:r>
              <a:endParaRPr sz="1467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buClr>
                  <a:schemeClr val="dk1"/>
                </a:buClr>
                <a:buSzPts val="1100"/>
              </a:pPr>
              <a:r>
                <a:rPr lang="en-US" altLang="ko" sz="14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 = </a:t>
              </a:r>
              <a:r>
                <a:rPr lang="ko" altLang="en-US" sz="14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아이템별 평균 평점</a:t>
              </a:r>
              <a:endParaRPr sz="1467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buClr>
                  <a:schemeClr val="dk1"/>
                </a:buClr>
                <a:buSzPts val="1100"/>
              </a:pPr>
              <a:r>
                <a:rPr lang="en-US" altLang="ko" sz="14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 = </a:t>
              </a:r>
              <a:r>
                <a:rPr lang="ko" altLang="en-US" sz="1467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 아이템의 평균 평점</a:t>
              </a:r>
              <a:endParaRPr sz="1467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8" name="Google Shape;862;p48">
              <a:extLst>
                <a:ext uri="{FF2B5EF4-FFF2-40B4-BE49-F238E27FC236}">
                  <a16:creationId xmlns:a16="http://schemas.microsoft.com/office/drawing/2014/main" id="{BAF8654E-9807-0E92-32DD-86A1C4E077E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38339" y="3905932"/>
              <a:ext cx="5346000" cy="22453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74;p15">
            <a:extLst>
              <a:ext uri="{FF2B5EF4-FFF2-40B4-BE49-F238E27FC236}">
                <a16:creationId xmlns:a16="http://schemas.microsoft.com/office/drawing/2014/main" id="{F76AA74B-0168-457B-A26E-F4AAF7E58B76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 (</a:t>
            </a:r>
            <a:r>
              <a:rPr lang="ko" altLang="en-US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구매 이력 기반 제품 추천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7658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41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08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67DBA67A-EADC-7CE8-6BBE-A2B32AD1FFB7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설계 및 개발 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" altLang="en-US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 (</a:t>
            </a:r>
            <a:r>
              <a:rPr lang="ko" altLang="en-US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구매 이력 기반 제품 추천</a:t>
            </a:r>
            <a:r>
              <a:rPr lang="en-US" altLang="ko" sz="1600" b="1" dirty="0">
                <a:solidFill>
                  <a:srgbClr val="F7658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950" b="1" dirty="0">
              <a:solidFill>
                <a:srgbClr val="F7658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 및 평가 </a:t>
            </a: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제품과 추천 제품의 속성 비교</a:t>
            </a:r>
            <a:endParaRPr lang="ko-KR" altLang="en-US" sz="1950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Google Shape;871;p49">
            <a:extLst>
              <a:ext uri="{FF2B5EF4-FFF2-40B4-BE49-F238E27FC236}">
                <a16:creationId xmlns:a16="http://schemas.microsoft.com/office/drawing/2014/main" id="{8106B675-3ED6-BCC6-2436-9A93286C4A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712" y="2917347"/>
            <a:ext cx="4806735" cy="28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72;p49">
            <a:extLst>
              <a:ext uri="{FF2B5EF4-FFF2-40B4-BE49-F238E27FC236}">
                <a16:creationId xmlns:a16="http://schemas.microsoft.com/office/drawing/2014/main" id="{94F5F28C-1F00-2A3D-E0A3-D08E35B4461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020" y="2917347"/>
            <a:ext cx="5149733" cy="8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73;p49">
            <a:extLst>
              <a:ext uri="{FF2B5EF4-FFF2-40B4-BE49-F238E27FC236}">
                <a16:creationId xmlns:a16="http://schemas.microsoft.com/office/drawing/2014/main" id="{18377DAB-937C-AA3D-D874-2B65040D9F24}"/>
              </a:ext>
            </a:extLst>
          </p:cNvPr>
          <p:cNvSpPr/>
          <p:nvPr/>
        </p:nvSpPr>
        <p:spPr>
          <a:xfrm>
            <a:off x="819020" y="2536147"/>
            <a:ext cx="5149600" cy="381200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고객의 구매 제품 → 제품 속성 </a:t>
            </a:r>
            <a:r>
              <a:rPr lang="en-US" altLang="k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874;p49">
            <a:extLst>
              <a:ext uri="{FF2B5EF4-FFF2-40B4-BE49-F238E27FC236}">
                <a16:creationId xmlns:a16="http://schemas.microsoft.com/office/drawing/2014/main" id="{97163931-BB01-909C-5622-FA508FBF986A}"/>
              </a:ext>
            </a:extLst>
          </p:cNvPr>
          <p:cNvSpPr/>
          <p:nvPr/>
        </p:nvSpPr>
        <p:spPr>
          <a:xfrm>
            <a:off x="6489711" y="2536147"/>
            <a:ext cx="4806800" cy="381200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제품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875;p49">
            <a:extLst>
              <a:ext uri="{FF2B5EF4-FFF2-40B4-BE49-F238E27FC236}">
                <a16:creationId xmlns:a16="http://schemas.microsoft.com/office/drawing/2014/main" id="{4980796E-FD1A-D89D-9A20-4EE1CA681A99}"/>
              </a:ext>
            </a:extLst>
          </p:cNvPr>
          <p:cNvSpPr/>
          <p:nvPr/>
        </p:nvSpPr>
        <p:spPr>
          <a:xfrm>
            <a:off x="5579253" y="2918280"/>
            <a:ext cx="389600" cy="881600"/>
          </a:xfrm>
          <a:prstGeom prst="rect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876;p49">
            <a:extLst>
              <a:ext uri="{FF2B5EF4-FFF2-40B4-BE49-F238E27FC236}">
                <a16:creationId xmlns:a16="http://schemas.microsoft.com/office/drawing/2014/main" id="{9712A281-FC37-A024-C8B4-D1649D010B80}"/>
              </a:ext>
            </a:extLst>
          </p:cNvPr>
          <p:cNvSpPr/>
          <p:nvPr/>
        </p:nvSpPr>
        <p:spPr>
          <a:xfrm>
            <a:off x="10779011" y="3179880"/>
            <a:ext cx="517600" cy="2634400"/>
          </a:xfrm>
          <a:prstGeom prst="rect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" name="Google Shape;877;p49">
            <a:extLst>
              <a:ext uri="{FF2B5EF4-FFF2-40B4-BE49-F238E27FC236}">
                <a16:creationId xmlns:a16="http://schemas.microsoft.com/office/drawing/2014/main" id="{8CCCD6E7-F93C-CDE4-05A1-DE457B031085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968853" y="3359080"/>
            <a:ext cx="4810158" cy="1138000"/>
          </a:xfrm>
          <a:prstGeom prst="straightConnector1">
            <a:avLst/>
          </a:prstGeom>
          <a:noFill/>
          <a:ln w="28575" cap="flat" cmpd="sng">
            <a:solidFill>
              <a:srgbClr val="F10D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878;p49">
            <a:extLst>
              <a:ext uri="{FF2B5EF4-FFF2-40B4-BE49-F238E27FC236}">
                <a16:creationId xmlns:a16="http://schemas.microsoft.com/office/drawing/2014/main" id="{90C601EB-E965-0762-1FD9-6501C28F8C70}"/>
              </a:ext>
            </a:extLst>
          </p:cNvPr>
          <p:cNvSpPr txBox="1"/>
          <p:nvPr/>
        </p:nvSpPr>
        <p:spPr>
          <a:xfrm>
            <a:off x="6489644" y="2084547"/>
            <a:ext cx="4806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일치 정확도 </a:t>
            </a:r>
            <a:r>
              <a:rPr lang="en-US" altLang="ko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" altLang="en-US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</a:t>
            </a:r>
            <a:r>
              <a:rPr lang="en-US" altLang="ko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78%</a:t>
            </a:r>
            <a:endParaRPr sz="16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461;p32">
            <a:extLst>
              <a:ext uri="{FF2B5EF4-FFF2-40B4-BE49-F238E27FC236}">
                <a16:creationId xmlns:a16="http://schemas.microsoft.com/office/drawing/2014/main" id="{B5495711-6B19-A46B-DDDE-3B1CCD4A57B4}"/>
              </a:ext>
            </a:extLst>
          </p:cNvPr>
          <p:cNvSpPr/>
          <p:nvPr/>
        </p:nvSpPr>
        <p:spPr>
          <a:xfrm>
            <a:off x="9705667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ADD646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462;p32">
            <a:extLst>
              <a:ext uri="{FF2B5EF4-FFF2-40B4-BE49-F238E27FC236}">
                <a16:creationId xmlns:a16="http://schemas.microsoft.com/office/drawing/2014/main" id="{C66B4FBC-B32B-3301-8814-FADD20A06238}"/>
              </a:ext>
            </a:extLst>
          </p:cNvPr>
          <p:cNvSpPr/>
          <p:nvPr/>
        </p:nvSpPr>
        <p:spPr>
          <a:xfrm>
            <a:off x="10863563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95BF2B"/>
          </a:solidFill>
          <a:ln w="38100" cap="flat" cmpd="sng">
            <a:solidFill>
              <a:srgbClr val="F765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비교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463;p32">
            <a:extLst>
              <a:ext uri="{FF2B5EF4-FFF2-40B4-BE49-F238E27FC236}">
                <a16:creationId xmlns:a16="http://schemas.microsoft.com/office/drawing/2014/main" id="{8D16D035-5DF3-0A30-C462-7353C114A449}"/>
              </a:ext>
            </a:extLst>
          </p:cNvPr>
          <p:cNvSpPr/>
          <p:nvPr/>
        </p:nvSpPr>
        <p:spPr>
          <a:xfrm>
            <a:off x="8547771" y="272082"/>
            <a:ext cx="1285323" cy="487386"/>
          </a:xfrm>
          <a:prstGeom prst="chevron">
            <a:avLst>
              <a:gd name="adj" fmla="val 50000"/>
            </a:avLst>
          </a:prstGeom>
          <a:solidFill>
            <a:srgbClr val="CAE488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464;p32">
            <a:extLst>
              <a:ext uri="{FF2B5EF4-FFF2-40B4-BE49-F238E27FC236}">
                <a16:creationId xmlns:a16="http://schemas.microsoft.com/office/drawing/2014/main" id="{E5CA6240-A1CC-E788-D8CB-09DDD138D471}"/>
              </a:ext>
            </a:extLst>
          </p:cNvPr>
          <p:cNvSpPr/>
          <p:nvPr/>
        </p:nvSpPr>
        <p:spPr>
          <a:xfrm>
            <a:off x="7389875" y="265675"/>
            <a:ext cx="1285323" cy="487386"/>
          </a:xfrm>
          <a:prstGeom prst="homePlate">
            <a:avLst>
              <a:gd name="adj" fmla="val 50000"/>
            </a:avLst>
          </a:prstGeom>
          <a:solidFill>
            <a:srgbClr val="EBF5D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479;p32">
            <a:extLst>
              <a:ext uri="{FF2B5EF4-FFF2-40B4-BE49-F238E27FC236}">
                <a16:creationId xmlns:a16="http://schemas.microsoft.com/office/drawing/2014/main" id="{60AFA7A6-8347-C787-836C-0B256170861B}"/>
              </a:ext>
            </a:extLst>
          </p:cNvPr>
          <p:cNvSpPr txBox="1"/>
          <p:nvPr/>
        </p:nvSpPr>
        <p:spPr>
          <a:xfrm>
            <a:off x="8657622" y="325001"/>
            <a:ext cx="1193049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 제품군 추출</a:t>
            </a:r>
            <a:endParaRPr lang="ko-KR" altLang="en-US"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Google Shape;479;p32">
            <a:extLst>
              <a:ext uri="{FF2B5EF4-FFF2-40B4-BE49-F238E27FC236}">
                <a16:creationId xmlns:a16="http://schemas.microsoft.com/office/drawing/2014/main" id="{F92F3CDE-2DB6-9522-9B96-01ABEC77A48F}"/>
              </a:ext>
            </a:extLst>
          </p:cNvPr>
          <p:cNvSpPr txBox="1"/>
          <p:nvPr/>
        </p:nvSpPr>
        <p:spPr>
          <a:xfrm>
            <a:off x="7308093" y="254185"/>
            <a:ext cx="13578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구매 이력 추출</a:t>
            </a:r>
            <a:endParaRPr lang="en-US" altLang="ko-KR" sz="900" b="1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r>
              <a:rPr lang="en-US" altLang="ko-KR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Google Shape;479;p32">
            <a:extLst>
              <a:ext uri="{FF2B5EF4-FFF2-40B4-BE49-F238E27FC236}">
                <a16:creationId xmlns:a16="http://schemas.microsoft.com/office/drawing/2014/main" id="{C392FE0E-6765-6243-F6A4-5B5C33F37F99}"/>
              </a:ext>
            </a:extLst>
          </p:cNvPr>
          <p:cNvSpPr txBox="1"/>
          <p:nvPr/>
        </p:nvSpPr>
        <p:spPr>
          <a:xfrm>
            <a:off x="9835277" y="312231"/>
            <a:ext cx="1193049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9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제품군 선정</a:t>
            </a:r>
            <a:endParaRPr sz="9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42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37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8;p34">
            <a:extLst>
              <a:ext uri="{FF2B5EF4-FFF2-40B4-BE49-F238E27FC236}">
                <a16:creationId xmlns:a16="http://schemas.microsoft.com/office/drawing/2014/main" id="{6CCB0BB4-F68A-AE99-443F-7FBA749012C0}"/>
              </a:ext>
            </a:extLst>
          </p:cNvPr>
          <p:cNvSpPr/>
          <p:nvPr/>
        </p:nvSpPr>
        <p:spPr>
          <a:xfrm rot="10800000">
            <a:off x="3533572" y="2932558"/>
            <a:ext cx="1140882" cy="2056971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61300">
                <a:srgbClr val="F7B2B1"/>
              </a:gs>
              <a:gs pos="0">
                <a:schemeClr val="bg1"/>
              </a:gs>
              <a:gs pos="100000">
                <a:srgbClr val="F28280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67DBA67A-EADC-7CE8-6BBE-A2B32AD1FFB7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설계 및 개발</a:t>
            </a:r>
            <a:endParaRPr lang="ko-KR" altLang="en-US" sz="1950" b="1" dirty="0">
              <a:solidFill>
                <a:srgbClr val="F7658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1950" b="1" dirty="0" smtClean="0">
                <a:solidFill>
                  <a:srgbClr val="75972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웹 개발</a:t>
            </a:r>
            <a:endParaRPr lang="ko-KR" altLang="en-US" sz="1950" dirty="0">
              <a:solidFill>
                <a:srgbClr val="75972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E80C0A-1EA8-5F1F-2C52-E73E6DABCB20}"/>
              </a:ext>
            </a:extLst>
          </p:cNvPr>
          <p:cNvGrpSpPr/>
          <p:nvPr/>
        </p:nvGrpSpPr>
        <p:grpSpPr>
          <a:xfrm>
            <a:off x="347159" y="1781979"/>
            <a:ext cx="3505455" cy="4483405"/>
            <a:chOff x="711186" y="1604299"/>
            <a:chExt cx="4107729" cy="5253701"/>
          </a:xfrm>
        </p:grpSpPr>
        <p:pic>
          <p:nvPicPr>
            <p:cNvPr id="23" name="Google Shape;908;p50">
              <a:extLst>
                <a:ext uri="{FF2B5EF4-FFF2-40B4-BE49-F238E27FC236}">
                  <a16:creationId xmlns:a16="http://schemas.microsoft.com/office/drawing/2014/main" id="{79B6CEBC-F80D-665D-0CBA-E2EF769B2F9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79" t="1838" r="49778" b="24010"/>
            <a:stretch/>
          </p:blipFill>
          <p:spPr>
            <a:xfrm>
              <a:off x="711187" y="1604299"/>
              <a:ext cx="4107728" cy="2359651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" name="Google Shape;909;p50">
              <a:extLst>
                <a:ext uri="{FF2B5EF4-FFF2-40B4-BE49-F238E27FC236}">
                  <a16:creationId xmlns:a16="http://schemas.microsoft.com/office/drawing/2014/main" id="{3C2D2C0D-402F-49E2-C684-1E7DDDBDB48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1849" t="879" r="786" b="1368"/>
            <a:stretch/>
          </p:blipFill>
          <p:spPr>
            <a:xfrm>
              <a:off x="711186" y="4024116"/>
              <a:ext cx="4107728" cy="283388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2" name="Google Shape;713;p42">
            <a:extLst>
              <a:ext uri="{FF2B5EF4-FFF2-40B4-BE49-F238E27FC236}">
                <a16:creationId xmlns:a16="http://schemas.microsoft.com/office/drawing/2014/main" id="{3BE49A06-2D68-0B87-DAB3-9748174AD635}"/>
              </a:ext>
            </a:extLst>
          </p:cNvPr>
          <p:cNvSpPr/>
          <p:nvPr/>
        </p:nvSpPr>
        <p:spPr>
          <a:xfrm>
            <a:off x="331499" y="1429315"/>
            <a:ext cx="3521115" cy="341567"/>
          </a:xfrm>
          <a:prstGeom prst="rect">
            <a:avLst/>
          </a:prstGeom>
          <a:solidFill>
            <a:srgbClr val="F765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 시작 </a:t>
            </a:r>
            <a:r>
              <a:rPr lang="en-US" altLang="ko-KR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관심사 선정 화면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1" name="Picture 4" descr="7 Days Left - Icon New Png - Free Transparent PNG Download - PNGkey">
            <a:extLst>
              <a:ext uri="{FF2B5EF4-FFF2-40B4-BE49-F238E27FC236}">
                <a16:creationId xmlns:a16="http://schemas.microsoft.com/office/drawing/2014/main" id="{68140DB8-4C81-D032-EBA7-7872D2324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52" b="93621" l="18659" r="81341">
                        <a14:foregroundMark x1="25610" y1="54138" x2="62683" y2="18621"/>
                        <a14:foregroundMark x1="58415" y1="16552" x2="25000" y2="38966"/>
                        <a14:foregroundMark x1="32317" y1="42069" x2="52805" y2="30517"/>
                        <a14:foregroundMark x1="53537" y1="28966" x2="28293" y2="63448"/>
                        <a14:foregroundMark x1="46098" y1="27931" x2="46098" y2="27931"/>
                        <a14:foregroundMark x1="45976" y1="44483" x2="45976" y2="44483"/>
                        <a14:foregroundMark x1="50854" y1="40172" x2="38171" y2="50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13" t="6373" r="18609" b="6248"/>
          <a:stretch/>
        </p:blipFill>
        <p:spPr bwMode="auto">
          <a:xfrm>
            <a:off x="331499" y="1429316"/>
            <a:ext cx="688470" cy="68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oogle Shape;894;p50">
            <a:extLst>
              <a:ext uri="{FF2B5EF4-FFF2-40B4-BE49-F238E27FC236}">
                <a16:creationId xmlns:a16="http://schemas.microsoft.com/office/drawing/2014/main" id="{4B63D33B-C7E9-2E1D-86AE-A526EEA47F2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3383"/>
          <a:stretch/>
        </p:blipFill>
        <p:spPr>
          <a:xfrm>
            <a:off x="5913465" y="3262210"/>
            <a:ext cx="2950091" cy="252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895;p50">
            <a:extLst>
              <a:ext uri="{FF2B5EF4-FFF2-40B4-BE49-F238E27FC236}">
                <a16:creationId xmlns:a16="http://schemas.microsoft.com/office/drawing/2014/main" id="{5F896A05-B285-F0DC-033C-FA2BE5C6248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0403" r="3414" b="46763"/>
          <a:stretch/>
        </p:blipFill>
        <p:spPr>
          <a:xfrm>
            <a:off x="5915765" y="1811712"/>
            <a:ext cx="2950091" cy="140368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896;p50">
            <a:extLst>
              <a:ext uri="{FF2B5EF4-FFF2-40B4-BE49-F238E27FC236}">
                <a16:creationId xmlns:a16="http://schemas.microsoft.com/office/drawing/2014/main" id="{3F471093-EF8D-8057-407E-FD07076DFE71}"/>
              </a:ext>
            </a:extLst>
          </p:cNvPr>
          <p:cNvSpPr txBox="1"/>
          <p:nvPr/>
        </p:nvSpPr>
        <p:spPr>
          <a:xfrm>
            <a:off x="5123026" y="2631521"/>
            <a:ext cx="433679" cy="44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①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5" name="Google Shape;897;p50">
            <a:extLst>
              <a:ext uri="{FF2B5EF4-FFF2-40B4-BE49-F238E27FC236}">
                <a16:creationId xmlns:a16="http://schemas.microsoft.com/office/drawing/2014/main" id="{B135A2DE-CF3F-4D68-D774-F2748BC7A1FB}"/>
              </a:ext>
            </a:extLst>
          </p:cNvPr>
          <p:cNvSpPr/>
          <p:nvPr/>
        </p:nvSpPr>
        <p:spPr>
          <a:xfrm>
            <a:off x="5913465" y="1423336"/>
            <a:ext cx="2950089" cy="341567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장고 코드 구성 (Back-End)</a:t>
            </a:r>
            <a:endParaRPr sz="1200" b="1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6" name="Google Shape;898;p50">
            <a:extLst>
              <a:ext uri="{FF2B5EF4-FFF2-40B4-BE49-F238E27FC236}">
                <a16:creationId xmlns:a16="http://schemas.microsoft.com/office/drawing/2014/main" id="{B2E4FFD0-111C-4F9C-2792-D0F546507AE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45872" y="1811711"/>
            <a:ext cx="1491503" cy="4450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906;p50">
            <a:extLst>
              <a:ext uri="{FF2B5EF4-FFF2-40B4-BE49-F238E27FC236}">
                <a16:creationId xmlns:a16="http://schemas.microsoft.com/office/drawing/2014/main" id="{BE90A53C-2CA5-62C7-5B9C-249A30D8A70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94658" y="1811712"/>
            <a:ext cx="2850182" cy="176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907;p50">
            <a:extLst>
              <a:ext uri="{FF2B5EF4-FFF2-40B4-BE49-F238E27FC236}">
                <a16:creationId xmlns:a16="http://schemas.microsoft.com/office/drawing/2014/main" id="{423EFD82-2080-D53A-F8DA-4AF7E10EC9A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b="47064"/>
          <a:stretch/>
        </p:blipFill>
        <p:spPr>
          <a:xfrm>
            <a:off x="8994658" y="3619484"/>
            <a:ext cx="2850182" cy="210447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911;p50">
            <a:extLst>
              <a:ext uri="{FF2B5EF4-FFF2-40B4-BE49-F238E27FC236}">
                <a16:creationId xmlns:a16="http://schemas.microsoft.com/office/drawing/2014/main" id="{C8472463-C6DF-6968-1A2C-F18AAED8CE05}"/>
              </a:ext>
            </a:extLst>
          </p:cNvPr>
          <p:cNvSpPr/>
          <p:nvPr/>
        </p:nvSpPr>
        <p:spPr>
          <a:xfrm>
            <a:off x="8994658" y="1440412"/>
            <a:ext cx="2850092" cy="341567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endParaRPr sz="1200" b="1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43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8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8;p34">
            <a:extLst>
              <a:ext uri="{FF2B5EF4-FFF2-40B4-BE49-F238E27FC236}">
                <a16:creationId xmlns:a16="http://schemas.microsoft.com/office/drawing/2014/main" id="{6CCB0BB4-F68A-AE99-443F-7FBA749012C0}"/>
              </a:ext>
            </a:extLst>
          </p:cNvPr>
          <p:cNvSpPr/>
          <p:nvPr/>
        </p:nvSpPr>
        <p:spPr>
          <a:xfrm rot="10800000">
            <a:off x="3523412" y="2932558"/>
            <a:ext cx="1140882" cy="2056971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61300">
                <a:srgbClr val="F7B2B1"/>
              </a:gs>
              <a:gs pos="0">
                <a:schemeClr val="bg1"/>
              </a:gs>
              <a:gs pos="100000">
                <a:srgbClr val="F28280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Google Shape;921;p51">
            <a:extLst>
              <a:ext uri="{FF2B5EF4-FFF2-40B4-BE49-F238E27FC236}">
                <a16:creationId xmlns:a16="http://schemas.microsoft.com/office/drawing/2014/main" id="{72484CA3-5959-8DC2-40AD-ACDC8FE18A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09"/>
          <a:stretch/>
        </p:blipFill>
        <p:spPr>
          <a:xfrm>
            <a:off x="336999" y="3847003"/>
            <a:ext cx="3519447" cy="2419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22;p51">
            <a:extLst>
              <a:ext uri="{FF2B5EF4-FFF2-40B4-BE49-F238E27FC236}">
                <a16:creationId xmlns:a16="http://schemas.microsoft.com/office/drawing/2014/main" id="{B5BE4578-0151-ED5A-6A5C-6DDEB0B95A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56" r="49948" b="1584"/>
          <a:stretch/>
        </p:blipFill>
        <p:spPr>
          <a:xfrm>
            <a:off x="351162" y="1770882"/>
            <a:ext cx="3492839" cy="20425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67DBA67A-EADC-7CE8-6BBE-A2B32AD1FFB7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III.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설계 및 개발</a:t>
            </a:r>
            <a:endParaRPr lang="ko-KR" altLang="en-US" sz="1950" b="1" dirty="0">
              <a:solidFill>
                <a:srgbClr val="F7658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1950" b="1" dirty="0" smtClean="0">
                <a:solidFill>
                  <a:srgbClr val="75972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웹 개발</a:t>
            </a:r>
            <a:endParaRPr lang="ko-KR" altLang="en-US" sz="1950" dirty="0">
              <a:solidFill>
                <a:srgbClr val="75972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Google Shape;713;p42">
            <a:extLst>
              <a:ext uri="{FF2B5EF4-FFF2-40B4-BE49-F238E27FC236}">
                <a16:creationId xmlns:a16="http://schemas.microsoft.com/office/drawing/2014/main" id="{3BE49A06-2D68-0B87-DAB3-9748174AD635}"/>
              </a:ext>
            </a:extLst>
          </p:cNvPr>
          <p:cNvSpPr/>
          <p:nvPr/>
        </p:nvSpPr>
        <p:spPr>
          <a:xfrm>
            <a:off x="321339" y="1429315"/>
            <a:ext cx="3521115" cy="341567"/>
          </a:xfrm>
          <a:prstGeom prst="rect">
            <a:avLst/>
          </a:prstGeom>
          <a:solidFill>
            <a:srgbClr val="F765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추천 </a:t>
            </a:r>
            <a:r>
              <a:rPr lang="en-US" altLang="ko-KR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화면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Google Shape;896;p50">
            <a:extLst>
              <a:ext uri="{FF2B5EF4-FFF2-40B4-BE49-F238E27FC236}">
                <a16:creationId xmlns:a16="http://schemas.microsoft.com/office/drawing/2014/main" id="{3F471093-EF8D-8057-407E-FD07076DFE71}"/>
              </a:ext>
            </a:extLst>
          </p:cNvPr>
          <p:cNvSpPr txBox="1"/>
          <p:nvPr/>
        </p:nvSpPr>
        <p:spPr>
          <a:xfrm>
            <a:off x="5112866" y="2631521"/>
            <a:ext cx="433679" cy="44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①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0" name="Google Shape;902;p50">
            <a:extLst>
              <a:ext uri="{FF2B5EF4-FFF2-40B4-BE49-F238E27FC236}">
                <a16:creationId xmlns:a16="http://schemas.microsoft.com/office/drawing/2014/main" id="{93C0B7CE-AD38-F62A-9B8A-FE7B48E4620F}"/>
              </a:ext>
            </a:extLst>
          </p:cNvPr>
          <p:cNvSpPr txBox="1"/>
          <p:nvPr/>
        </p:nvSpPr>
        <p:spPr>
          <a:xfrm>
            <a:off x="4934639" y="5615492"/>
            <a:ext cx="433679" cy="38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lt1"/>
                </a:solidFill>
              </a:rPr>
              <a:t>①</a:t>
            </a:r>
            <a:endParaRPr sz="900" b="1">
              <a:solidFill>
                <a:schemeClr val="lt1"/>
              </a:solidFill>
            </a:endParaRPr>
          </a:p>
        </p:txBody>
      </p:sp>
      <p:sp>
        <p:nvSpPr>
          <p:cNvPr id="41" name="Google Shape;903;p50">
            <a:extLst>
              <a:ext uri="{FF2B5EF4-FFF2-40B4-BE49-F238E27FC236}">
                <a16:creationId xmlns:a16="http://schemas.microsoft.com/office/drawing/2014/main" id="{FB235C72-BC75-015D-D627-01F5181664C9}"/>
              </a:ext>
            </a:extLst>
          </p:cNvPr>
          <p:cNvSpPr txBox="1"/>
          <p:nvPr/>
        </p:nvSpPr>
        <p:spPr>
          <a:xfrm>
            <a:off x="4836572" y="5723387"/>
            <a:ext cx="433679" cy="38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>
                <a:solidFill>
                  <a:schemeClr val="lt1"/>
                </a:solidFill>
              </a:rPr>
              <a:t>②</a:t>
            </a:r>
            <a:endParaRPr sz="900" b="1">
              <a:solidFill>
                <a:schemeClr val="lt1"/>
              </a:solidFill>
            </a:endParaRPr>
          </a:p>
        </p:txBody>
      </p:sp>
      <p:sp>
        <p:nvSpPr>
          <p:cNvPr id="42" name="Google Shape;904;p50">
            <a:extLst>
              <a:ext uri="{FF2B5EF4-FFF2-40B4-BE49-F238E27FC236}">
                <a16:creationId xmlns:a16="http://schemas.microsoft.com/office/drawing/2014/main" id="{84EB16CD-30E0-E198-2E63-5924F9729F87}"/>
              </a:ext>
            </a:extLst>
          </p:cNvPr>
          <p:cNvSpPr txBox="1"/>
          <p:nvPr/>
        </p:nvSpPr>
        <p:spPr>
          <a:xfrm>
            <a:off x="4943069" y="4103322"/>
            <a:ext cx="433679" cy="38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lt1"/>
                </a:solidFill>
              </a:rPr>
              <a:t>③</a:t>
            </a:r>
            <a:endParaRPr sz="900" b="1">
              <a:solidFill>
                <a:schemeClr val="lt1"/>
              </a:solidFill>
            </a:endParaRPr>
          </a:p>
        </p:txBody>
      </p:sp>
      <p:sp>
        <p:nvSpPr>
          <p:cNvPr id="43" name="Google Shape;905;p50">
            <a:extLst>
              <a:ext uri="{FF2B5EF4-FFF2-40B4-BE49-F238E27FC236}">
                <a16:creationId xmlns:a16="http://schemas.microsoft.com/office/drawing/2014/main" id="{E831EC0A-80C6-911D-07DB-91B2C30784D2}"/>
              </a:ext>
            </a:extLst>
          </p:cNvPr>
          <p:cNvSpPr txBox="1"/>
          <p:nvPr/>
        </p:nvSpPr>
        <p:spPr>
          <a:xfrm>
            <a:off x="4943069" y="4460728"/>
            <a:ext cx="433679" cy="38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lt1"/>
                </a:solidFill>
              </a:rPr>
              <a:t>④</a:t>
            </a:r>
            <a:endParaRPr sz="900" b="1">
              <a:solidFill>
                <a:schemeClr val="lt1"/>
              </a:solidFill>
            </a:endParaRPr>
          </a:p>
        </p:txBody>
      </p:sp>
      <p:pic>
        <p:nvPicPr>
          <p:cNvPr id="6" name="Google Shape;923;p51">
            <a:extLst>
              <a:ext uri="{FF2B5EF4-FFF2-40B4-BE49-F238E27FC236}">
                <a16:creationId xmlns:a16="http://schemas.microsoft.com/office/drawing/2014/main" id="{14EC82BD-9CE9-9AD9-73D5-152A245C55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379" y="1802229"/>
            <a:ext cx="1495996" cy="446422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3A27E6-35B0-E36B-F028-AB390D86D996}"/>
              </a:ext>
            </a:extLst>
          </p:cNvPr>
          <p:cNvSpPr/>
          <p:nvPr/>
        </p:nvSpPr>
        <p:spPr>
          <a:xfrm>
            <a:off x="336999" y="1795163"/>
            <a:ext cx="3505455" cy="2014116"/>
          </a:xfrm>
          <a:prstGeom prst="rect">
            <a:avLst/>
          </a:prstGeom>
          <a:noFill/>
          <a:ln w="57150">
            <a:solidFill>
              <a:srgbClr val="81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AA1DA4-67E0-2336-454D-17C13492B94D}"/>
              </a:ext>
            </a:extLst>
          </p:cNvPr>
          <p:cNvSpPr/>
          <p:nvPr/>
        </p:nvSpPr>
        <p:spPr>
          <a:xfrm>
            <a:off x="336999" y="3861730"/>
            <a:ext cx="3505455" cy="2378949"/>
          </a:xfrm>
          <a:prstGeom prst="rect">
            <a:avLst/>
          </a:prstGeom>
          <a:noFill/>
          <a:ln w="57150">
            <a:solidFill>
              <a:srgbClr val="FF9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59C51F-C2A0-22BF-5224-65F3C6BC6044}"/>
              </a:ext>
            </a:extLst>
          </p:cNvPr>
          <p:cNvGrpSpPr/>
          <p:nvPr/>
        </p:nvGrpSpPr>
        <p:grpSpPr>
          <a:xfrm>
            <a:off x="9013943" y="1410042"/>
            <a:ext cx="2804491" cy="4856415"/>
            <a:chOff x="6102581" y="1410042"/>
            <a:chExt cx="2804491" cy="4856415"/>
          </a:xfrm>
        </p:grpSpPr>
        <p:sp>
          <p:nvSpPr>
            <p:cNvPr id="38" name="Google Shape;900;p50">
              <a:extLst>
                <a:ext uri="{FF2B5EF4-FFF2-40B4-BE49-F238E27FC236}">
                  <a16:creationId xmlns:a16="http://schemas.microsoft.com/office/drawing/2014/main" id="{A22ECC3C-04EB-7E08-64F7-3C9A42A95222}"/>
                </a:ext>
              </a:extLst>
            </p:cNvPr>
            <p:cNvSpPr txBox="1"/>
            <p:nvPr/>
          </p:nvSpPr>
          <p:spPr>
            <a:xfrm>
              <a:off x="8373384" y="1956086"/>
              <a:ext cx="433679" cy="422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chemeClr val="lt1"/>
                  </a:solidFill>
                </a:rPr>
                <a:t>①</a:t>
              </a:r>
              <a:endParaRPr sz="1100" b="1">
                <a:solidFill>
                  <a:schemeClr val="lt1"/>
                </a:solidFill>
              </a:endParaRPr>
            </a:p>
          </p:txBody>
        </p:sp>
        <p:sp>
          <p:nvSpPr>
            <p:cNvPr id="39" name="Google Shape;901;p50">
              <a:extLst>
                <a:ext uri="{FF2B5EF4-FFF2-40B4-BE49-F238E27FC236}">
                  <a16:creationId xmlns:a16="http://schemas.microsoft.com/office/drawing/2014/main" id="{D377EDCB-5CB2-EE00-8FBB-38BE8431FC52}"/>
                </a:ext>
              </a:extLst>
            </p:cNvPr>
            <p:cNvSpPr txBox="1"/>
            <p:nvPr/>
          </p:nvSpPr>
          <p:spPr>
            <a:xfrm>
              <a:off x="8364184" y="3452306"/>
              <a:ext cx="433679" cy="422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chemeClr val="lt1"/>
                  </a:solidFill>
                </a:rPr>
                <a:t>②</a:t>
              </a:r>
              <a:endParaRPr sz="1100" b="1">
                <a:solidFill>
                  <a:schemeClr val="lt1"/>
                </a:solidFill>
              </a:endParaRPr>
            </a:p>
          </p:txBody>
        </p:sp>
        <p:pic>
          <p:nvPicPr>
            <p:cNvPr id="7" name="Google Shape;924;p51">
              <a:extLst>
                <a:ext uri="{FF2B5EF4-FFF2-40B4-BE49-F238E27FC236}">
                  <a16:creationId xmlns:a16="http://schemas.microsoft.com/office/drawing/2014/main" id="{8885152C-67E3-B53F-613F-63AC7516805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02583" y="1768627"/>
              <a:ext cx="2804488" cy="2227590"/>
            </a:xfrm>
            <a:prstGeom prst="rect">
              <a:avLst/>
            </a:prstGeom>
            <a:noFill/>
            <a:ln w="38100">
              <a:noFill/>
            </a:ln>
          </p:spPr>
        </p:pic>
        <p:pic>
          <p:nvPicPr>
            <p:cNvPr id="8" name="Google Shape;926;p51">
              <a:extLst>
                <a:ext uri="{FF2B5EF4-FFF2-40B4-BE49-F238E27FC236}">
                  <a16:creationId xmlns:a16="http://schemas.microsoft.com/office/drawing/2014/main" id="{F34386EF-FB93-8570-784A-5096C9C89A97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02583" y="4087796"/>
              <a:ext cx="2804489" cy="2178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928;p51">
              <a:extLst>
                <a:ext uri="{FF2B5EF4-FFF2-40B4-BE49-F238E27FC236}">
                  <a16:creationId xmlns:a16="http://schemas.microsoft.com/office/drawing/2014/main" id="{0CA033EA-E6D1-ADA2-B2B1-28ACD9EB7003}"/>
                </a:ext>
              </a:extLst>
            </p:cNvPr>
            <p:cNvSpPr/>
            <p:nvPr/>
          </p:nvSpPr>
          <p:spPr>
            <a:xfrm>
              <a:off x="6102581" y="1410042"/>
              <a:ext cx="2804490" cy="342651"/>
            </a:xfrm>
            <a:prstGeom prst="rect">
              <a:avLst/>
            </a:prstGeom>
            <a:solidFill>
              <a:srgbClr val="CAE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프론트엔드</a:t>
              </a:r>
              <a:endPara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A590F3-1A8C-19DB-5977-1FC7E6E52753}"/>
              </a:ext>
            </a:extLst>
          </p:cNvPr>
          <p:cNvGrpSpPr/>
          <p:nvPr/>
        </p:nvGrpSpPr>
        <p:grpSpPr>
          <a:xfrm>
            <a:off x="6100669" y="1425976"/>
            <a:ext cx="2804488" cy="4840481"/>
            <a:chOff x="9035520" y="1425976"/>
            <a:chExt cx="2804488" cy="4840481"/>
          </a:xfrm>
        </p:grpSpPr>
        <p:pic>
          <p:nvPicPr>
            <p:cNvPr id="9" name="Google Shape;927;p51">
              <a:extLst>
                <a:ext uri="{FF2B5EF4-FFF2-40B4-BE49-F238E27FC236}">
                  <a16:creationId xmlns:a16="http://schemas.microsoft.com/office/drawing/2014/main" id="{C9A3E9C1-B57E-BE76-C5EB-E77F1A12D28E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035520" y="1768628"/>
              <a:ext cx="2804486" cy="2227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929;p51">
              <a:extLst>
                <a:ext uri="{FF2B5EF4-FFF2-40B4-BE49-F238E27FC236}">
                  <a16:creationId xmlns:a16="http://schemas.microsoft.com/office/drawing/2014/main" id="{28368ED7-90FF-F970-C576-40ED97A724A8}"/>
                </a:ext>
              </a:extLst>
            </p:cNvPr>
            <p:cNvSpPr/>
            <p:nvPr/>
          </p:nvSpPr>
          <p:spPr>
            <a:xfrm>
              <a:off x="9035520" y="1425976"/>
              <a:ext cx="2804488" cy="342651"/>
            </a:xfrm>
            <a:prstGeom prst="rect">
              <a:avLst/>
            </a:prstGeom>
            <a:solidFill>
              <a:srgbClr val="CAE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장고 코드 구성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(Back-End)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3" name="Google Shape;930;p51">
              <a:extLst>
                <a:ext uri="{FF2B5EF4-FFF2-40B4-BE49-F238E27FC236}">
                  <a16:creationId xmlns:a16="http://schemas.microsoft.com/office/drawing/2014/main" id="{4CF71D9D-C329-1B53-0DC2-3800B0FEE756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035520" y="4087796"/>
              <a:ext cx="2782913" cy="21786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01B10E-BE58-8EE0-F045-7B32FA11EA98}"/>
              </a:ext>
            </a:extLst>
          </p:cNvPr>
          <p:cNvSpPr/>
          <p:nvPr/>
        </p:nvSpPr>
        <p:spPr>
          <a:xfrm>
            <a:off x="6085840" y="1753905"/>
            <a:ext cx="5754165" cy="2223286"/>
          </a:xfrm>
          <a:prstGeom prst="rect">
            <a:avLst/>
          </a:prstGeom>
          <a:noFill/>
          <a:ln w="57150">
            <a:solidFill>
              <a:srgbClr val="81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6990DF-539E-23A1-CB56-5E4BC8DC340A}"/>
              </a:ext>
            </a:extLst>
          </p:cNvPr>
          <p:cNvSpPr/>
          <p:nvPr/>
        </p:nvSpPr>
        <p:spPr>
          <a:xfrm>
            <a:off x="6102583" y="4065483"/>
            <a:ext cx="5715850" cy="2200974"/>
          </a:xfrm>
          <a:prstGeom prst="rect">
            <a:avLst/>
          </a:prstGeom>
          <a:noFill/>
          <a:ln w="57150">
            <a:solidFill>
              <a:srgbClr val="FF9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4" descr="7 Days Left - Icon New Png - Free Transparent PNG Download - PNGkey">
            <a:extLst>
              <a:ext uri="{FF2B5EF4-FFF2-40B4-BE49-F238E27FC236}">
                <a16:creationId xmlns:a16="http://schemas.microsoft.com/office/drawing/2014/main" id="{68140DB8-4C81-D032-EBA7-7872D2324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52" b="93621" l="18659" r="81341">
                        <a14:foregroundMark x1="25610" y1="54138" x2="62683" y2="18621"/>
                        <a14:foregroundMark x1="58415" y1="16552" x2="25000" y2="38966"/>
                        <a14:foregroundMark x1="32317" y1="42069" x2="52805" y2="30517"/>
                        <a14:foregroundMark x1="53537" y1="28966" x2="28293" y2="63448"/>
                        <a14:foregroundMark x1="46098" y1="27931" x2="46098" y2="27931"/>
                        <a14:foregroundMark x1="45976" y1="44483" x2="45976" y2="44483"/>
                        <a14:foregroundMark x1="50854" y1="40172" x2="38171" y2="50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13" t="6373" r="18609" b="6248"/>
          <a:stretch/>
        </p:blipFill>
        <p:spPr bwMode="auto">
          <a:xfrm>
            <a:off x="305964" y="1429315"/>
            <a:ext cx="703846" cy="69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슬라이드 번호 개체 틀 1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44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383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15">
            <a:extLst>
              <a:ext uri="{FF2B5EF4-FFF2-40B4-BE49-F238E27FC236}">
                <a16:creationId xmlns:a16="http://schemas.microsoft.com/office/drawing/2014/main" id="{9F525978-BA85-741E-C2EC-55DB32734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881248"/>
            <a:ext cx="11360800" cy="109550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0799" algn="ctr">
              <a:buSzPts val="3000"/>
            </a:pPr>
            <a:r>
              <a:rPr lang="en-US" altLang="ko-KR" sz="6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IV. </a:t>
            </a:r>
            <a:r>
              <a:rPr lang="ko-KR" altLang="en-US" sz="6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마케팅 전략 제안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45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73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67DBA67A-EADC-7CE8-6BBE-A2B32AD1FFB7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IV.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마케팅 전략 제안</a:t>
            </a:r>
            <a:endParaRPr lang="ko-KR" altLang="en-US" sz="1950" b="1" dirty="0">
              <a:solidFill>
                <a:srgbClr val="F7658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-KR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4.1 </a:t>
            </a:r>
            <a:r>
              <a:rPr lang="ko-KR" altLang="en-US" sz="1950" b="1" dirty="0">
                <a:solidFill>
                  <a:srgbClr val="F7658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온라인</a:t>
            </a:r>
            <a:r>
              <a:rPr lang="ko-KR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상품 구매를 </a:t>
            </a:r>
            <a:r>
              <a:rPr lang="ko-KR" altLang="en-US" sz="1950" b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위한 마케팅 </a:t>
            </a:r>
            <a:r>
              <a:rPr lang="en-US" altLang="ko-KR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광고메세지</a:t>
            </a:r>
            <a:r>
              <a:rPr lang="en-US" altLang="ko-KR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게임형 이벤트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Google Shape;903;p52">
            <a:extLst>
              <a:ext uri="{FF2B5EF4-FFF2-40B4-BE49-F238E27FC236}">
                <a16:creationId xmlns:a16="http://schemas.microsoft.com/office/drawing/2014/main" id="{C98245D8-14CB-34BF-3723-42E3669CE136}"/>
              </a:ext>
            </a:extLst>
          </p:cNvPr>
          <p:cNvSpPr txBox="1"/>
          <p:nvPr/>
        </p:nvSpPr>
        <p:spPr>
          <a:xfrm>
            <a:off x="9101703" y="1938897"/>
            <a:ext cx="2275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" altLang="en-US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어플 내 화면 예시</a:t>
            </a:r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sz="1067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Google Shape;904;p52">
            <a:extLst>
              <a:ext uri="{FF2B5EF4-FFF2-40B4-BE49-F238E27FC236}">
                <a16:creationId xmlns:a16="http://schemas.microsoft.com/office/drawing/2014/main" id="{260A6D3B-2C95-2DED-34A2-F77873F403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561" b="34295"/>
          <a:stretch/>
        </p:blipFill>
        <p:spPr>
          <a:xfrm>
            <a:off x="8964812" y="2727802"/>
            <a:ext cx="2374804" cy="3140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905;p52">
            <a:extLst>
              <a:ext uri="{FF2B5EF4-FFF2-40B4-BE49-F238E27FC236}">
                <a16:creationId xmlns:a16="http://schemas.microsoft.com/office/drawing/2014/main" id="{5B43EEA6-AF80-40D3-AA6E-C57066A1CE3E}"/>
              </a:ext>
            </a:extLst>
          </p:cNvPr>
          <p:cNvGrpSpPr/>
          <p:nvPr/>
        </p:nvGrpSpPr>
        <p:grpSpPr>
          <a:xfrm>
            <a:off x="8964692" y="3254674"/>
            <a:ext cx="2375363" cy="1798891"/>
            <a:chOff x="2034975" y="1866725"/>
            <a:chExt cx="1641200" cy="1242900"/>
          </a:xfrm>
        </p:grpSpPr>
        <p:sp>
          <p:nvSpPr>
            <p:cNvPr id="7" name="Google Shape;906;p52">
              <a:extLst>
                <a:ext uri="{FF2B5EF4-FFF2-40B4-BE49-F238E27FC236}">
                  <a16:creationId xmlns:a16="http://schemas.microsoft.com/office/drawing/2014/main" id="{499D8670-18DF-395C-99A8-43DF165C7BCC}"/>
                </a:ext>
              </a:extLst>
            </p:cNvPr>
            <p:cNvSpPr/>
            <p:nvPr/>
          </p:nvSpPr>
          <p:spPr>
            <a:xfrm>
              <a:off x="2034975" y="1866725"/>
              <a:ext cx="1641000" cy="12429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CE5C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Google Shape;907;p52">
              <a:extLst>
                <a:ext uri="{FF2B5EF4-FFF2-40B4-BE49-F238E27FC236}">
                  <a16:creationId xmlns:a16="http://schemas.microsoft.com/office/drawing/2014/main" id="{24726D0E-72D5-5F69-CCCF-1F808A3FE2E9}"/>
                </a:ext>
              </a:extLst>
            </p:cNvPr>
            <p:cNvSpPr txBox="1"/>
            <p:nvPr/>
          </p:nvSpPr>
          <p:spPr>
            <a:xfrm>
              <a:off x="2035175" y="1866725"/>
              <a:ext cx="1641000" cy="567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나만을 위한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맞춤 제품 추천</a:t>
              </a:r>
              <a:endParaRPr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" altLang="en-US" sz="6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지금 회원가입하고 추천받으면</a:t>
              </a:r>
              <a:endParaRPr sz="6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" altLang="en-US" sz="6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취향 저격 쿠폰까지</a:t>
              </a:r>
              <a:r>
                <a:rPr lang="en-US" altLang="ko" sz="6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!</a:t>
              </a:r>
              <a:endParaRPr sz="6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" name="Google Shape;908;p52">
              <a:extLst>
                <a:ext uri="{FF2B5EF4-FFF2-40B4-BE49-F238E27FC236}">
                  <a16:creationId xmlns:a16="http://schemas.microsoft.com/office/drawing/2014/main" id="{2BA11788-8EF7-8A51-DE11-CE8C5FA4F519}"/>
                </a:ext>
              </a:extLst>
            </p:cNvPr>
            <p:cNvCxnSpPr/>
            <p:nvPr/>
          </p:nvCxnSpPr>
          <p:spPr>
            <a:xfrm>
              <a:off x="3299825" y="2474000"/>
              <a:ext cx="318900" cy="0"/>
            </a:xfrm>
            <a:prstGeom prst="straightConnector1">
              <a:avLst/>
            </a:prstGeom>
            <a:noFill/>
            <a:ln w="9525" cap="flat" cmpd="sng">
              <a:solidFill>
                <a:srgbClr val="FCE5C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909;p52">
              <a:extLst>
                <a:ext uri="{FF2B5EF4-FFF2-40B4-BE49-F238E27FC236}">
                  <a16:creationId xmlns:a16="http://schemas.microsoft.com/office/drawing/2014/main" id="{FFDBA035-9617-5F4D-CCEE-6A1CDC4D8BE1}"/>
                </a:ext>
              </a:extLst>
            </p:cNvPr>
            <p:cNvCxnSpPr/>
            <p:nvPr/>
          </p:nvCxnSpPr>
          <p:spPr>
            <a:xfrm>
              <a:off x="2915775" y="2474000"/>
              <a:ext cx="318900" cy="0"/>
            </a:xfrm>
            <a:prstGeom prst="straightConnector1">
              <a:avLst/>
            </a:prstGeom>
            <a:noFill/>
            <a:ln w="9525" cap="flat" cmpd="sng">
              <a:solidFill>
                <a:srgbClr val="FCE5C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910;p52">
              <a:extLst>
                <a:ext uri="{FF2B5EF4-FFF2-40B4-BE49-F238E27FC236}">
                  <a16:creationId xmlns:a16="http://schemas.microsoft.com/office/drawing/2014/main" id="{69EE9B96-0524-9174-56A4-7D621D8E7E91}"/>
                </a:ext>
              </a:extLst>
            </p:cNvPr>
            <p:cNvCxnSpPr/>
            <p:nvPr/>
          </p:nvCxnSpPr>
          <p:spPr>
            <a:xfrm>
              <a:off x="3259800" y="2124100"/>
              <a:ext cx="0" cy="300000"/>
            </a:xfrm>
            <a:prstGeom prst="straightConnector1">
              <a:avLst/>
            </a:prstGeom>
            <a:noFill/>
            <a:ln w="9525" cap="flat" cmpd="sng">
              <a:solidFill>
                <a:srgbClr val="FCE5C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911;p52">
              <a:extLst>
                <a:ext uri="{FF2B5EF4-FFF2-40B4-BE49-F238E27FC236}">
                  <a16:creationId xmlns:a16="http://schemas.microsoft.com/office/drawing/2014/main" id="{A7F0BEB5-71BB-0C91-B61D-A7E06DDBB795}"/>
                </a:ext>
              </a:extLst>
            </p:cNvPr>
            <p:cNvCxnSpPr/>
            <p:nvPr/>
          </p:nvCxnSpPr>
          <p:spPr>
            <a:xfrm>
              <a:off x="3259800" y="2507113"/>
              <a:ext cx="0" cy="300000"/>
            </a:xfrm>
            <a:prstGeom prst="straightConnector1">
              <a:avLst/>
            </a:prstGeom>
            <a:noFill/>
            <a:ln w="9525" cap="flat" cmpd="sng">
              <a:solidFill>
                <a:srgbClr val="FCE5C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7" name="Google Shape;912;p52">
              <a:extLst>
                <a:ext uri="{FF2B5EF4-FFF2-40B4-BE49-F238E27FC236}">
                  <a16:creationId xmlns:a16="http://schemas.microsoft.com/office/drawing/2014/main" id="{B5370919-882E-E23C-88F7-AF0073420A2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58334" y="2019509"/>
              <a:ext cx="217650" cy="21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913;p52">
              <a:extLst>
                <a:ext uri="{FF2B5EF4-FFF2-40B4-BE49-F238E27FC236}">
                  <a16:creationId xmlns:a16="http://schemas.microsoft.com/office/drawing/2014/main" id="{D27BA42A-FDDC-9670-3FE9-7AEC5E01E01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14522" y="2561772"/>
              <a:ext cx="318900" cy="31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914;p52">
              <a:extLst>
                <a:ext uri="{FF2B5EF4-FFF2-40B4-BE49-F238E27FC236}">
                  <a16:creationId xmlns:a16="http://schemas.microsoft.com/office/drawing/2014/main" id="{99696508-0F73-D244-9E90-32F795C7E0E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31898" t="9228" r="32812" b="9391"/>
            <a:stretch/>
          </p:blipFill>
          <p:spPr>
            <a:xfrm>
              <a:off x="3345502" y="1957874"/>
              <a:ext cx="186596" cy="430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915;p52">
              <a:extLst>
                <a:ext uri="{FF2B5EF4-FFF2-40B4-BE49-F238E27FC236}">
                  <a16:creationId xmlns:a16="http://schemas.microsoft.com/office/drawing/2014/main" id="{B95056DE-DF3F-26E9-DB02-15B29EC0EC5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1815" t="9766" r="11059" b="10830"/>
            <a:stretch/>
          </p:blipFill>
          <p:spPr>
            <a:xfrm>
              <a:off x="3065450" y="2558077"/>
              <a:ext cx="388704" cy="4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916;p52">
              <a:extLst>
                <a:ext uri="{FF2B5EF4-FFF2-40B4-BE49-F238E27FC236}">
                  <a16:creationId xmlns:a16="http://schemas.microsoft.com/office/drawing/2014/main" id="{E5F616DD-A6F7-8BCB-972C-1BE7A64DF0B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34790" t="15537" r="34787" b="8961"/>
            <a:stretch/>
          </p:blipFill>
          <p:spPr>
            <a:xfrm>
              <a:off x="2969236" y="1934876"/>
              <a:ext cx="186617" cy="463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917;p52">
              <a:extLst>
                <a:ext uri="{FF2B5EF4-FFF2-40B4-BE49-F238E27FC236}">
                  <a16:creationId xmlns:a16="http://schemas.microsoft.com/office/drawing/2014/main" id="{5E613651-093C-7968-E5BF-392C0F34F9D5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37126">
              <a:off x="3366142" y="2510467"/>
              <a:ext cx="176342" cy="1763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" name="Google Shape;918;p52">
            <a:extLst>
              <a:ext uri="{FF2B5EF4-FFF2-40B4-BE49-F238E27FC236}">
                <a16:creationId xmlns:a16="http://schemas.microsoft.com/office/drawing/2014/main" id="{3203EED1-CBB9-0180-069C-5E4FEADB563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b="33554"/>
          <a:stretch/>
        </p:blipFill>
        <p:spPr>
          <a:xfrm>
            <a:off x="8896525" y="2380672"/>
            <a:ext cx="2620105" cy="3487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919;p52">
            <a:extLst>
              <a:ext uri="{FF2B5EF4-FFF2-40B4-BE49-F238E27FC236}">
                <a16:creationId xmlns:a16="http://schemas.microsoft.com/office/drawing/2014/main" id="{4329CA70-95BC-238F-D10B-54E88CD80090}"/>
              </a:ext>
            </a:extLst>
          </p:cNvPr>
          <p:cNvSpPr/>
          <p:nvPr/>
        </p:nvSpPr>
        <p:spPr>
          <a:xfrm>
            <a:off x="9019179" y="3229697"/>
            <a:ext cx="2382170" cy="1789600"/>
          </a:xfrm>
          <a:prstGeom prst="rect">
            <a:avLst/>
          </a:prstGeom>
          <a:noFill/>
          <a:ln w="38100" cap="flat" cmpd="sng">
            <a:solidFill>
              <a:srgbClr val="F10D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oogle Shape;920;p52">
            <a:extLst>
              <a:ext uri="{FF2B5EF4-FFF2-40B4-BE49-F238E27FC236}">
                <a16:creationId xmlns:a16="http://schemas.microsoft.com/office/drawing/2014/main" id="{DDE5216A-8206-760A-4AE6-69619C185E98}"/>
              </a:ext>
            </a:extLst>
          </p:cNvPr>
          <p:cNvGrpSpPr/>
          <p:nvPr/>
        </p:nvGrpSpPr>
        <p:grpSpPr>
          <a:xfrm>
            <a:off x="4289783" y="2128829"/>
            <a:ext cx="4279993" cy="3739167"/>
            <a:chOff x="2783400" y="1596675"/>
            <a:chExt cx="3209995" cy="2804375"/>
          </a:xfrm>
        </p:grpSpPr>
        <p:pic>
          <p:nvPicPr>
            <p:cNvPr id="27" name="Google Shape;921;p52">
              <a:extLst>
                <a:ext uri="{FF2B5EF4-FFF2-40B4-BE49-F238E27FC236}">
                  <a16:creationId xmlns:a16="http://schemas.microsoft.com/office/drawing/2014/main" id="{6D3E0379-BB08-DCE5-0998-BCB49A927C88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16750" y="2004850"/>
              <a:ext cx="1528053" cy="2396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922;p52">
              <a:extLst>
                <a:ext uri="{FF2B5EF4-FFF2-40B4-BE49-F238E27FC236}">
                  <a16:creationId xmlns:a16="http://schemas.microsoft.com/office/drawing/2014/main" id="{46B814DC-E09A-8643-A1D1-0265B4FB47B9}"/>
                </a:ext>
              </a:extLst>
            </p:cNvPr>
            <p:cNvSpPr/>
            <p:nvPr/>
          </p:nvSpPr>
          <p:spPr>
            <a:xfrm>
              <a:off x="2816800" y="1596675"/>
              <a:ext cx="3116700" cy="2859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" altLang="en-US" sz="1467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올영세일 기간 게임형 이벤트</a:t>
              </a:r>
              <a:endParaRPr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9" name="Google Shape;923;p52">
              <a:extLst>
                <a:ext uri="{FF2B5EF4-FFF2-40B4-BE49-F238E27FC236}">
                  <a16:creationId xmlns:a16="http://schemas.microsoft.com/office/drawing/2014/main" id="{703051D4-99B7-EB48-A314-789405BA8CCD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405375" y="2004850"/>
              <a:ext cx="1528053" cy="2396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924;p52">
              <a:extLst>
                <a:ext uri="{FF2B5EF4-FFF2-40B4-BE49-F238E27FC236}">
                  <a16:creationId xmlns:a16="http://schemas.microsoft.com/office/drawing/2014/main" id="{42FE103E-9CC7-3727-95AB-EF32E41ACB26}"/>
                </a:ext>
              </a:extLst>
            </p:cNvPr>
            <p:cNvSpPr/>
            <p:nvPr/>
          </p:nvSpPr>
          <p:spPr>
            <a:xfrm>
              <a:off x="2816825" y="2295050"/>
              <a:ext cx="1528200" cy="2106000"/>
            </a:xfrm>
            <a:prstGeom prst="rect">
              <a:avLst/>
            </a:prstGeom>
            <a:solidFill>
              <a:srgbClr val="64D0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Google Shape;925;p52">
              <a:extLst>
                <a:ext uri="{FF2B5EF4-FFF2-40B4-BE49-F238E27FC236}">
                  <a16:creationId xmlns:a16="http://schemas.microsoft.com/office/drawing/2014/main" id="{8A3AC4BE-3B9B-7799-2A0F-ECE16958C643}"/>
                </a:ext>
              </a:extLst>
            </p:cNvPr>
            <p:cNvSpPr txBox="1"/>
            <p:nvPr/>
          </p:nvSpPr>
          <p:spPr>
            <a:xfrm>
              <a:off x="2848475" y="2256063"/>
              <a:ext cx="14649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ko" sz="1600" b="1" dirty="0">
                  <a:solidFill>
                    <a:srgbClr val="C133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For You</a:t>
              </a:r>
              <a:r>
                <a:rPr lang="ko" altLang="en-US" sz="16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" sz="16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Bingo</a:t>
              </a:r>
              <a:endParaRPr sz="16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Google Shape;926;p52">
              <a:extLst>
                <a:ext uri="{FF2B5EF4-FFF2-40B4-BE49-F238E27FC236}">
                  <a16:creationId xmlns:a16="http://schemas.microsoft.com/office/drawing/2014/main" id="{8141CD7D-CE07-554B-1060-95659FC0BE3E}"/>
                </a:ext>
              </a:extLst>
            </p:cNvPr>
            <p:cNvSpPr txBox="1"/>
            <p:nvPr/>
          </p:nvSpPr>
          <p:spPr>
            <a:xfrm>
              <a:off x="2783400" y="2494513"/>
              <a:ext cx="15756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" altLang="en-US" sz="8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매일 오픈되는 </a:t>
              </a:r>
              <a:r>
                <a:rPr lang="ko" altLang="en-US" sz="800" b="1" dirty="0">
                  <a:solidFill>
                    <a:srgbClr val="C133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세일 제품과</a:t>
              </a:r>
              <a:endParaRPr sz="800" b="1" dirty="0">
                <a:solidFill>
                  <a:srgbClr val="C1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8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나만을 위한 </a:t>
              </a:r>
              <a:r>
                <a:rPr lang="ko" altLang="en-US" sz="800" b="1" dirty="0">
                  <a:solidFill>
                    <a:srgbClr val="C133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추천 제품</a:t>
              </a:r>
              <a:r>
                <a:rPr lang="ko" altLang="en-US" sz="8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</a:t>
              </a:r>
              <a:endParaRPr sz="8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800" b="1" dirty="0">
                  <a:solidFill>
                    <a:srgbClr val="C133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 줄로 동일</a:t>
              </a:r>
              <a:r>
                <a:rPr lang="ko" altLang="en-US" sz="8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하면 빙고</a:t>
              </a:r>
              <a:r>
                <a:rPr lang="en-US" altLang="ko" sz="8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!</a:t>
              </a:r>
              <a:r>
                <a:rPr lang="ko" altLang="en-US" sz="800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sz="8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Google Shape;927;p52">
              <a:extLst>
                <a:ext uri="{FF2B5EF4-FFF2-40B4-BE49-F238E27FC236}">
                  <a16:creationId xmlns:a16="http://schemas.microsoft.com/office/drawing/2014/main" id="{6F8B8717-1301-F8D1-A196-F6CC43ED5153}"/>
                </a:ext>
              </a:extLst>
            </p:cNvPr>
            <p:cNvSpPr/>
            <p:nvPr/>
          </p:nvSpPr>
          <p:spPr>
            <a:xfrm>
              <a:off x="2946550" y="2951150"/>
              <a:ext cx="1287300" cy="929400"/>
            </a:xfrm>
            <a:prstGeom prst="roundRect">
              <a:avLst>
                <a:gd name="adj" fmla="val 6605"/>
              </a:avLst>
            </a:prstGeom>
            <a:solidFill>
              <a:srgbClr val="FAF3F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4" name="Google Shape;928;p52">
              <a:extLst>
                <a:ext uri="{FF2B5EF4-FFF2-40B4-BE49-F238E27FC236}">
                  <a16:creationId xmlns:a16="http://schemas.microsoft.com/office/drawing/2014/main" id="{121351CB-C27C-D864-7C50-32A479216424}"/>
                </a:ext>
              </a:extLst>
            </p:cNvPr>
            <p:cNvCxnSpPr/>
            <p:nvPr/>
          </p:nvCxnSpPr>
          <p:spPr>
            <a:xfrm>
              <a:off x="2952675" y="3255625"/>
              <a:ext cx="1282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929;p52">
              <a:extLst>
                <a:ext uri="{FF2B5EF4-FFF2-40B4-BE49-F238E27FC236}">
                  <a16:creationId xmlns:a16="http://schemas.microsoft.com/office/drawing/2014/main" id="{58C867C6-23B0-096A-4889-4B231A63EE32}"/>
                </a:ext>
              </a:extLst>
            </p:cNvPr>
            <p:cNvCxnSpPr/>
            <p:nvPr/>
          </p:nvCxnSpPr>
          <p:spPr>
            <a:xfrm>
              <a:off x="2952675" y="3568150"/>
              <a:ext cx="1282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930;p52">
              <a:extLst>
                <a:ext uri="{FF2B5EF4-FFF2-40B4-BE49-F238E27FC236}">
                  <a16:creationId xmlns:a16="http://schemas.microsoft.com/office/drawing/2014/main" id="{FFA86B9C-C30C-8DF3-736D-79EA1CF5DE3C}"/>
                </a:ext>
              </a:extLst>
            </p:cNvPr>
            <p:cNvCxnSpPr/>
            <p:nvPr/>
          </p:nvCxnSpPr>
          <p:spPr>
            <a:xfrm>
              <a:off x="3369375" y="2956125"/>
              <a:ext cx="0" cy="92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931;p52">
              <a:extLst>
                <a:ext uri="{FF2B5EF4-FFF2-40B4-BE49-F238E27FC236}">
                  <a16:creationId xmlns:a16="http://schemas.microsoft.com/office/drawing/2014/main" id="{B201D895-CAE8-6B14-7882-B8A0DF812443}"/>
                </a:ext>
              </a:extLst>
            </p:cNvPr>
            <p:cNvCxnSpPr/>
            <p:nvPr/>
          </p:nvCxnSpPr>
          <p:spPr>
            <a:xfrm>
              <a:off x="3805600" y="2956125"/>
              <a:ext cx="0" cy="92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8" name="Google Shape;932;p52">
              <a:extLst>
                <a:ext uri="{FF2B5EF4-FFF2-40B4-BE49-F238E27FC236}">
                  <a16:creationId xmlns:a16="http://schemas.microsoft.com/office/drawing/2014/main" id="{E110B21E-9B27-2312-DA4D-5F48B76F0676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7918" t="42122" r="83986" b="41450"/>
            <a:stretch/>
          </p:blipFill>
          <p:spPr>
            <a:xfrm>
              <a:off x="3121562" y="2998862"/>
              <a:ext cx="67300" cy="214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933;p52">
              <a:extLst>
                <a:ext uri="{FF2B5EF4-FFF2-40B4-BE49-F238E27FC236}">
                  <a16:creationId xmlns:a16="http://schemas.microsoft.com/office/drawing/2014/main" id="{21787804-1D27-B708-D98D-A989536511F2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26249" t="44456" r="51263" b="39117"/>
            <a:stretch/>
          </p:blipFill>
          <p:spPr>
            <a:xfrm>
              <a:off x="3496877" y="3304825"/>
              <a:ext cx="186950" cy="214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934;p52">
              <a:extLst>
                <a:ext uri="{FF2B5EF4-FFF2-40B4-BE49-F238E27FC236}">
                  <a16:creationId xmlns:a16="http://schemas.microsoft.com/office/drawing/2014/main" id="{AE5C3623-535D-7CC7-3399-9BC62604E761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33561" t="14183" r="32105" b="9228"/>
            <a:stretch/>
          </p:blipFill>
          <p:spPr>
            <a:xfrm>
              <a:off x="3962076" y="3598287"/>
              <a:ext cx="110450" cy="246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935;p52">
              <a:extLst>
                <a:ext uri="{FF2B5EF4-FFF2-40B4-BE49-F238E27FC236}">
                  <a16:creationId xmlns:a16="http://schemas.microsoft.com/office/drawing/2014/main" id="{104D5B5D-996D-362F-2BCB-40757AEDE440}"/>
                </a:ext>
              </a:extLst>
            </p:cNvPr>
            <p:cNvSpPr txBox="1"/>
            <p:nvPr/>
          </p:nvSpPr>
          <p:spPr>
            <a:xfrm>
              <a:off x="3866550" y="3521350"/>
              <a:ext cx="301500" cy="471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2489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?</a:t>
              </a:r>
              <a:endParaRPr sz="2489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42" name="Google Shape;936;p52">
              <a:extLst>
                <a:ext uri="{FF2B5EF4-FFF2-40B4-BE49-F238E27FC236}">
                  <a16:creationId xmlns:a16="http://schemas.microsoft.com/office/drawing/2014/main" id="{0514C215-36A6-B60D-5D72-2070FAA9807E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26249" t="44456" r="51263" b="39117"/>
            <a:stretch/>
          </p:blipFill>
          <p:spPr>
            <a:xfrm>
              <a:off x="3061740" y="3645038"/>
              <a:ext cx="186950" cy="214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937;p52">
              <a:extLst>
                <a:ext uri="{FF2B5EF4-FFF2-40B4-BE49-F238E27FC236}">
                  <a16:creationId xmlns:a16="http://schemas.microsoft.com/office/drawing/2014/main" id="{8D9C6B0A-0E3B-3774-1861-5648AC64761F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26249" t="44456" r="51263" b="39117"/>
            <a:stretch/>
          </p:blipFill>
          <p:spPr>
            <a:xfrm>
              <a:off x="3923815" y="2998850"/>
              <a:ext cx="186950" cy="2141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4" name="Google Shape;938;p52">
              <a:extLst>
                <a:ext uri="{FF2B5EF4-FFF2-40B4-BE49-F238E27FC236}">
                  <a16:creationId xmlns:a16="http://schemas.microsoft.com/office/drawing/2014/main" id="{881AAF00-94A6-F058-9C39-718CD2EC9B77}"/>
                </a:ext>
              </a:extLst>
            </p:cNvPr>
            <p:cNvCxnSpPr/>
            <p:nvPr/>
          </p:nvCxnSpPr>
          <p:spPr>
            <a:xfrm rot="10800000" flipH="1">
              <a:off x="3140090" y="3105901"/>
              <a:ext cx="862200" cy="646200"/>
            </a:xfrm>
            <a:prstGeom prst="straightConnector1">
              <a:avLst/>
            </a:prstGeom>
            <a:noFill/>
            <a:ln w="38100" cap="flat" cmpd="sng">
              <a:solidFill>
                <a:srgbClr val="C133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Google Shape;939;p52">
              <a:extLst>
                <a:ext uri="{FF2B5EF4-FFF2-40B4-BE49-F238E27FC236}">
                  <a16:creationId xmlns:a16="http://schemas.microsoft.com/office/drawing/2014/main" id="{EDB34F3E-C185-F43D-E769-34A84699BC40}"/>
                </a:ext>
              </a:extLst>
            </p:cNvPr>
            <p:cNvSpPr/>
            <p:nvPr/>
          </p:nvSpPr>
          <p:spPr>
            <a:xfrm>
              <a:off x="3380225" y="3346000"/>
              <a:ext cx="425400" cy="137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Google Shape;940;p52">
              <a:extLst>
                <a:ext uri="{FF2B5EF4-FFF2-40B4-BE49-F238E27FC236}">
                  <a16:creationId xmlns:a16="http://schemas.microsoft.com/office/drawing/2014/main" id="{FA51A5D9-1E09-BF1B-F593-BBAE6E81FD30}"/>
                </a:ext>
              </a:extLst>
            </p:cNvPr>
            <p:cNvSpPr txBox="1"/>
            <p:nvPr/>
          </p:nvSpPr>
          <p:spPr>
            <a:xfrm>
              <a:off x="3328425" y="3273433"/>
              <a:ext cx="531000" cy="276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ko" sz="800" b="1" dirty="0">
                  <a:solidFill>
                    <a:srgbClr val="C133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BINGO</a:t>
              </a:r>
              <a:endParaRPr sz="800" b="1" dirty="0">
                <a:solidFill>
                  <a:srgbClr val="C1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Google Shape;941;p52">
              <a:extLst>
                <a:ext uri="{FF2B5EF4-FFF2-40B4-BE49-F238E27FC236}">
                  <a16:creationId xmlns:a16="http://schemas.microsoft.com/office/drawing/2014/main" id="{87945F4A-54B8-EC76-969E-55018006EAFF}"/>
                </a:ext>
              </a:extLst>
            </p:cNvPr>
            <p:cNvSpPr/>
            <p:nvPr/>
          </p:nvSpPr>
          <p:spPr>
            <a:xfrm>
              <a:off x="2952675" y="4017225"/>
              <a:ext cx="589200" cy="246300"/>
            </a:xfrm>
            <a:prstGeom prst="roundRect">
              <a:avLst>
                <a:gd name="adj" fmla="val 28695"/>
              </a:avLst>
            </a:prstGeom>
            <a:solidFill>
              <a:srgbClr val="2B595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Google Shape;942;p52">
              <a:extLst>
                <a:ext uri="{FF2B5EF4-FFF2-40B4-BE49-F238E27FC236}">
                  <a16:creationId xmlns:a16="http://schemas.microsoft.com/office/drawing/2014/main" id="{5B5517A1-E41B-7133-639E-8945B7D97D35}"/>
                </a:ext>
              </a:extLst>
            </p:cNvPr>
            <p:cNvSpPr/>
            <p:nvPr/>
          </p:nvSpPr>
          <p:spPr>
            <a:xfrm>
              <a:off x="3644650" y="4017225"/>
              <a:ext cx="589200" cy="246300"/>
            </a:xfrm>
            <a:prstGeom prst="roundRect">
              <a:avLst>
                <a:gd name="adj" fmla="val 28695"/>
              </a:avLst>
            </a:prstGeom>
            <a:solidFill>
              <a:srgbClr val="6411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Google Shape;943;p52">
              <a:extLst>
                <a:ext uri="{FF2B5EF4-FFF2-40B4-BE49-F238E27FC236}">
                  <a16:creationId xmlns:a16="http://schemas.microsoft.com/office/drawing/2014/main" id="{E4DEF475-834B-E148-FBF6-20DB19BF27A4}"/>
                </a:ext>
              </a:extLst>
            </p:cNvPr>
            <p:cNvSpPr txBox="1"/>
            <p:nvPr/>
          </p:nvSpPr>
          <p:spPr>
            <a:xfrm>
              <a:off x="2972925" y="3955725"/>
              <a:ext cx="5487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" altLang="en-US" sz="8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세일 제품 </a:t>
              </a:r>
              <a:endParaRPr sz="8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8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확인하기</a:t>
              </a:r>
              <a:endParaRPr sz="8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Google Shape;944;p52">
              <a:extLst>
                <a:ext uri="{FF2B5EF4-FFF2-40B4-BE49-F238E27FC236}">
                  <a16:creationId xmlns:a16="http://schemas.microsoft.com/office/drawing/2014/main" id="{BAC8BD61-8673-4F11-E0BA-3624743D9427}"/>
                </a:ext>
              </a:extLst>
            </p:cNvPr>
            <p:cNvSpPr txBox="1"/>
            <p:nvPr/>
          </p:nvSpPr>
          <p:spPr>
            <a:xfrm>
              <a:off x="3664900" y="3955725"/>
              <a:ext cx="5487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" altLang="en-US" sz="8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추천 제품 </a:t>
              </a:r>
              <a:endParaRPr sz="8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8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확인하기</a:t>
              </a:r>
              <a:endParaRPr sz="8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Google Shape;945;p52">
              <a:extLst>
                <a:ext uri="{FF2B5EF4-FFF2-40B4-BE49-F238E27FC236}">
                  <a16:creationId xmlns:a16="http://schemas.microsoft.com/office/drawing/2014/main" id="{A9184BCF-C4A3-C18D-D38C-930D79E1E952}"/>
                </a:ext>
              </a:extLst>
            </p:cNvPr>
            <p:cNvSpPr/>
            <p:nvPr/>
          </p:nvSpPr>
          <p:spPr>
            <a:xfrm>
              <a:off x="4405300" y="2295038"/>
              <a:ext cx="1528200" cy="2106000"/>
            </a:xfrm>
            <a:prstGeom prst="rect">
              <a:avLst/>
            </a:prstGeom>
            <a:solidFill>
              <a:srgbClr val="64D0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Google Shape;946;p52">
              <a:extLst>
                <a:ext uri="{FF2B5EF4-FFF2-40B4-BE49-F238E27FC236}">
                  <a16:creationId xmlns:a16="http://schemas.microsoft.com/office/drawing/2014/main" id="{D12F83E8-D759-821E-14BB-BF445D3C14B2}"/>
                </a:ext>
              </a:extLst>
            </p:cNvPr>
            <p:cNvSpPr/>
            <p:nvPr/>
          </p:nvSpPr>
          <p:spPr>
            <a:xfrm>
              <a:off x="4010375" y="2058300"/>
              <a:ext cx="267000" cy="137700"/>
            </a:xfrm>
            <a:prstGeom prst="rect">
              <a:avLst/>
            </a:prstGeom>
            <a:solidFill>
              <a:srgbClr val="6411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Google Shape;947;p52">
              <a:extLst>
                <a:ext uri="{FF2B5EF4-FFF2-40B4-BE49-F238E27FC236}">
                  <a16:creationId xmlns:a16="http://schemas.microsoft.com/office/drawing/2014/main" id="{A75DC3D7-DA5B-9592-E2C3-9A6E17C75ADE}"/>
                </a:ext>
              </a:extLst>
            </p:cNvPr>
            <p:cNvSpPr/>
            <p:nvPr/>
          </p:nvSpPr>
          <p:spPr>
            <a:xfrm>
              <a:off x="5594400" y="2058300"/>
              <a:ext cx="267000" cy="137700"/>
            </a:xfrm>
            <a:prstGeom prst="rect">
              <a:avLst/>
            </a:prstGeom>
            <a:solidFill>
              <a:srgbClr val="6411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Google Shape;948;p52">
              <a:extLst>
                <a:ext uri="{FF2B5EF4-FFF2-40B4-BE49-F238E27FC236}">
                  <a16:creationId xmlns:a16="http://schemas.microsoft.com/office/drawing/2014/main" id="{1CF1543A-6EA2-E6DB-5D81-2F558E653538}"/>
                </a:ext>
              </a:extLst>
            </p:cNvPr>
            <p:cNvSpPr txBox="1"/>
            <p:nvPr/>
          </p:nvSpPr>
          <p:spPr>
            <a:xfrm>
              <a:off x="3878370" y="1961300"/>
              <a:ext cx="531000" cy="338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ko" sz="667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For You</a:t>
              </a:r>
              <a:endParaRPr sz="667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" sz="667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BINGO</a:t>
              </a:r>
              <a:endParaRPr sz="667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Google Shape;949;p52">
              <a:extLst>
                <a:ext uri="{FF2B5EF4-FFF2-40B4-BE49-F238E27FC236}">
                  <a16:creationId xmlns:a16="http://schemas.microsoft.com/office/drawing/2014/main" id="{B085F06B-71F2-26C1-B03F-CE99BF9EFA8A}"/>
                </a:ext>
              </a:extLst>
            </p:cNvPr>
            <p:cNvSpPr txBox="1"/>
            <p:nvPr/>
          </p:nvSpPr>
          <p:spPr>
            <a:xfrm>
              <a:off x="5462395" y="1961300"/>
              <a:ext cx="531000" cy="338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ko" sz="667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For You</a:t>
              </a:r>
              <a:endParaRPr sz="667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" sz="667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BINGO</a:t>
              </a:r>
              <a:endParaRPr sz="667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Google Shape;950;p52">
              <a:extLst>
                <a:ext uri="{FF2B5EF4-FFF2-40B4-BE49-F238E27FC236}">
                  <a16:creationId xmlns:a16="http://schemas.microsoft.com/office/drawing/2014/main" id="{714AFA54-813D-E655-31DB-FBDF0C1D9FBF}"/>
                </a:ext>
              </a:extLst>
            </p:cNvPr>
            <p:cNvSpPr txBox="1"/>
            <p:nvPr/>
          </p:nvSpPr>
          <p:spPr>
            <a:xfrm>
              <a:off x="4436950" y="2321100"/>
              <a:ext cx="1464900" cy="384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ko" sz="1733" b="1" dirty="0">
                  <a:solidFill>
                    <a:srgbClr val="C133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For You</a:t>
              </a:r>
              <a:r>
                <a:rPr lang="ko" altLang="en-US" sz="1733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" sz="1733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Bingo</a:t>
              </a:r>
              <a:endParaRPr sz="1733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" name="Google Shape;951;p52">
              <a:extLst>
                <a:ext uri="{FF2B5EF4-FFF2-40B4-BE49-F238E27FC236}">
                  <a16:creationId xmlns:a16="http://schemas.microsoft.com/office/drawing/2014/main" id="{7E07877D-565E-4B0F-48C6-E2CCD7DD3027}"/>
                </a:ext>
              </a:extLst>
            </p:cNvPr>
            <p:cNvSpPr/>
            <p:nvPr/>
          </p:nvSpPr>
          <p:spPr>
            <a:xfrm>
              <a:off x="4504839" y="2739275"/>
              <a:ext cx="1304400" cy="732900"/>
            </a:xfrm>
            <a:prstGeom prst="roundRect">
              <a:avLst>
                <a:gd name="adj" fmla="val 9889"/>
              </a:avLst>
            </a:prstGeom>
            <a:solidFill>
              <a:srgbClr val="FAF3F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Google Shape;952;p52">
              <a:extLst>
                <a:ext uri="{FF2B5EF4-FFF2-40B4-BE49-F238E27FC236}">
                  <a16:creationId xmlns:a16="http://schemas.microsoft.com/office/drawing/2014/main" id="{B2B6F9B9-1683-9574-45E0-36565419A837}"/>
                </a:ext>
              </a:extLst>
            </p:cNvPr>
            <p:cNvSpPr/>
            <p:nvPr/>
          </p:nvSpPr>
          <p:spPr>
            <a:xfrm>
              <a:off x="4504813" y="3551650"/>
              <a:ext cx="623400" cy="732900"/>
            </a:xfrm>
            <a:prstGeom prst="roundRect">
              <a:avLst>
                <a:gd name="adj" fmla="val 9889"/>
              </a:avLst>
            </a:prstGeom>
            <a:solidFill>
              <a:srgbClr val="FAF3F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9" name="Google Shape;953;p52">
              <a:extLst>
                <a:ext uri="{FF2B5EF4-FFF2-40B4-BE49-F238E27FC236}">
                  <a16:creationId xmlns:a16="http://schemas.microsoft.com/office/drawing/2014/main" id="{D5182CEE-14A9-74E4-129F-1E85F5117AE2}"/>
                </a:ext>
              </a:extLst>
            </p:cNvPr>
            <p:cNvSpPr/>
            <p:nvPr/>
          </p:nvSpPr>
          <p:spPr>
            <a:xfrm>
              <a:off x="5185900" y="3551650"/>
              <a:ext cx="623400" cy="732900"/>
            </a:xfrm>
            <a:prstGeom prst="roundRect">
              <a:avLst>
                <a:gd name="adj" fmla="val 9889"/>
              </a:avLst>
            </a:prstGeom>
            <a:solidFill>
              <a:srgbClr val="FAF3F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0" name="Google Shape;954;p52">
              <a:extLst>
                <a:ext uri="{FF2B5EF4-FFF2-40B4-BE49-F238E27FC236}">
                  <a16:creationId xmlns:a16="http://schemas.microsoft.com/office/drawing/2014/main" id="{011717F8-3B18-1432-5FAF-F5AE662F4455}"/>
                </a:ext>
              </a:extLst>
            </p:cNvPr>
            <p:cNvSpPr txBox="1"/>
            <p:nvPr/>
          </p:nvSpPr>
          <p:spPr>
            <a:xfrm>
              <a:off x="5085975" y="3536575"/>
              <a:ext cx="862200" cy="423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" altLang="en-US" sz="6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참여만 해도</a:t>
              </a:r>
              <a:endParaRPr sz="6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6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올리브영 포인트</a:t>
              </a:r>
              <a:endParaRPr sz="6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733" b="1" dirty="0">
                  <a:solidFill>
                    <a:srgbClr val="DA5B8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최대 </a:t>
              </a:r>
              <a:r>
                <a:rPr lang="en-US" altLang="ko" sz="733" b="1" dirty="0">
                  <a:solidFill>
                    <a:srgbClr val="DA5B8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1,000p </a:t>
              </a:r>
              <a:r>
                <a:rPr lang="ko" altLang="en-US" sz="733" b="1" dirty="0">
                  <a:solidFill>
                    <a:srgbClr val="DA5B8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증정</a:t>
              </a:r>
              <a:r>
                <a:rPr lang="en-US" altLang="ko" sz="733" b="1" dirty="0">
                  <a:solidFill>
                    <a:srgbClr val="DA5B8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!</a:t>
              </a:r>
              <a:endParaRPr sz="733" b="1" dirty="0">
                <a:solidFill>
                  <a:srgbClr val="DA5B8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1" name="Google Shape;955;p52">
              <a:extLst>
                <a:ext uri="{FF2B5EF4-FFF2-40B4-BE49-F238E27FC236}">
                  <a16:creationId xmlns:a16="http://schemas.microsoft.com/office/drawing/2014/main" id="{3FC59FD3-0733-5394-07CE-73371D1CE753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288475" y="3848925"/>
              <a:ext cx="425400" cy="42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956;p52">
              <a:extLst>
                <a:ext uri="{FF2B5EF4-FFF2-40B4-BE49-F238E27FC236}">
                  <a16:creationId xmlns:a16="http://schemas.microsoft.com/office/drawing/2014/main" id="{2595A0D0-DEAD-6FEE-519F-43D9B521DCD7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642350" y="4024275"/>
              <a:ext cx="110450" cy="110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957;p52">
              <a:extLst>
                <a:ext uri="{FF2B5EF4-FFF2-40B4-BE49-F238E27FC236}">
                  <a16:creationId xmlns:a16="http://schemas.microsoft.com/office/drawing/2014/main" id="{ED1709FC-0A79-EE31-499A-E0B598AC8627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 rot="-3237526">
              <a:off x="5264333" y="3904134"/>
              <a:ext cx="112982" cy="112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958;p52">
              <a:extLst>
                <a:ext uri="{FF2B5EF4-FFF2-40B4-BE49-F238E27FC236}">
                  <a16:creationId xmlns:a16="http://schemas.microsoft.com/office/drawing/2014/main" id="{D3AD9D4F-3BC4-444F-85F4-E2B051A24F48}"/>
                </a:ext>
              </a:extLst>
            </p:cNvPr>
            <p:cNvSpPr txBox="1"/>
            <p:nvPr/>
          </p:nvSpPr>
          <p:spPr>
            <a:xfrm>
              <a:off x="4596813" y="2702725"/>
              <a:ext cx="1070400" cy="430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" altLang="en-US" sz="800" b="1" dirty="0">
                  <a:solidFill>
                    <a:srgbClr val="6411B7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소문내기 </a:t>
              </a:r>
              <a:r>
                <a:rPr lang="en-US" altLang="ko" sz="800" b="1" dirty="0">
                  <a:solidFill>
                    <a:srgbClr val="6411B7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EVENT</a:t>
              </a:r>
              <a:endParaRPr sz="533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" sz="6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For you Bingo </a:t>
              </a:r>
              <a:r>
                <a:rPr lang="ko" altLang="en-US" sz="6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화면을 </a:t>
              </a:r>
              <a:endParaRPr sz="6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6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인스타그램에 공유하면 선물을</a:t>
              </a:r>
              <a:r>
                <a:rPr lang="en-US" altLang="ko" sz="6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!</a:t>
              </a:r>
              <a:endParaRPr sz="6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5" name="Google Shape;959;p52">
              <a:extLst>
                <a:ext uri="{FF2B5EF4-FFF2-40B4-BE49-F238E27FC236}">
                  <a16:creationId xmlns:a16="http://schemas.microsoft.com/office/drawing/2014/main" id="{34C29482-4A9A-4224-0D98-5C9E262A590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919325" y="3109677"/>
              <a:ext cx="425401" cy="259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960;p52">
              <a:extLst>
                <a:ext uri="{FF2B5EF4-FFF2-40B4-BE49-F238E27FC236}">
                  <a16:creationId xmlns:a16="http://schemas.microsoft.com/office/drawing/2014/main" id="{CC9F10DE-5072-51C4-F973-BDE8FEB34660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695112" y="3144523"/>
              <a:ext cx="186949" cy="213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961;p52">
              <a:extLst>
                <a:ext uri="{FF2B5EF4-FFF2-40B4-BE49-F238E27FC236}">
                  <a16:creationId xmlns:a16="http://schemas.microsoft.com/office/drawing/2014/main" id="{C868502D-6B40-9709-E587-A02AD7D9DD83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 l="10602" t="26900" r="10038" b="28651"/>
            <a:stretch/>
          </p:blipFill>
          <p:spPr>
            <a:xfrm>
              <a:off x="5396225" y="3209712"/>
              <a:ext cx="241925" cy="135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962;p52">
              <a:extLst>
                <a:ext uri="{FF2B5EF4-FFF2-40B4-BE49-F238E27FC236}">
                  <a16:creationId xmlns:a16="http://schemas.microsoft.com/office/drawing/2014/main" id="{8C5EC3D9-CA62-11DD-AC02-AD4CEA3057C9}"/>
                </a:ext>
              </a:extLst>
            </p:cNvPr>
            <p:cNvSpPr txBox="1"/>
            <p:nvPr/>
          </p:nvSpPr>
          <p:spPr>
            <a:xfrm>
              <a:off x="4385650" y="3552100"/>
              <a:ext cx="862200" cy="338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ko" sz="6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BINGO </a:t>
              </a:r>
              <a:r>
                <a:rPr lang="ko" altLang="en-US" sz="667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성공 시</a:t>
              </a:r>
              <a:endParaRPr sz="667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" altLang="en-US" sz="667" b="1" dirty="0">
                  <a:solidFill>
                    <a:srgbClr val="CB58D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추가 </a:t>
              </a:r>
              <a:r>
                <a:rPr lang="en-US" altLang="ko" sz="667" b="1" dirty="0">
                  <a:solidFill>
                    <a:srgbClr val="CB58D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20% </a:t>
              </a:r>
              <a:r>
                <a:rPr lang="ko" altLang="en-US" sz="667" b="1" dirty="0">
                  <a:solidFill>
                    <a:srgbClr val="CB58D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쿠폰 증정</a:t>
              </a:r>
              <a:endParaRPr sz="667" b="1" dirty="0">
                <a:solidFill>
                  <a:srgbClr val="CB58D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9" name="Google Shape;963;p52">
              <a:extLst>
                <a:ext uri="{FF2B5EF4-FFF2-40B4-BE49-F238E27FC236}">
                  <a16:creationId xmlns:a16="http://schemas.microsoft.com/office/drawing/2014/main" id="{F52DFE01-8373-0AF6-2BF7-7CBE2385B596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6684" t="74409" r="54899" b="4289"/>
            <a:stretch/>
          </p:blipFill>
          <p:spPr>
            <a:xfrm>
              <a:off x="4586606" y="3861525"/>
              <a:ext cx="460269" cy="40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964;p52">
            <a:extLst>
              <a:ext uri="{FF2B5EF4-FFF2-40B4-BE49-F238E27FC236}">
                <a16:creationId xmlns:a16="http://schemas.microsoft.com/office/drawing/2014/main" id="{40154262-99FF-3970-874D-3CECDA9E1B33}"/>
              </a:ext>
            </a:extLst>
          </p:cNvPr>
          <p:cNvSpPr/>
          <p:nvPr/>
        </p:nvSpPr>
        <p:spPr>
          <a:xfrm>
            <a:off x="350392" y="2142954"/>
            <a:ext cx="3577600" cy="381200"/>
          </a:xfrm>
          <a:prstGeom prst="rect">
            <a:avLst/>
          </a:prstGeom>
          <a:solidFill>
            <a:srgbClr val="CAE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4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메세지를 통한 추천 상품 알림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1" name="Google Shape;965;p52">
            <a:extLst>
              <a:ext uri="{FF2B5EF4-FFF2-40B4-BE49-F238E27FC236}">
                <a16:creationId xmlns:a16="http://schemas.microsoft.com/office/drawing/2014/main" id="{E085646B-6B42-5CEC-31F0-8370A26643F7}"/>
              </a:ext>
            </a:extLst>
          </p:cNvPr>
          <p:cNvGrpSpPr/>
          <p:nvPr/>
        </p:nvGrpSpPr>
        <p:grpSpPr>
          <a:xfrm>
            <a:off x="1588492" y="3811435"/>
            <a:ext cx="1101388" cy="1101388"/>
            <a:chOff x="1060663" y="1474125"/>
            <a:chExt cx="1739400" cy="1739400"/>
          </a:xfrm>
        </p:grpSpPr>
        <p:sp>
          <p:nvSpPr>
            <p:cNvPr id="72" name="Google Shape;966;p52">
              <a:extLst>
                <a:ext uri="{FF2B5EF4-FFF2-40B4-BE49-F238E27FC236}">
                  <a16:creationId xmlns:a16="http://schemas.microsoft.com/office/drawing/2014/main" id="{6AE6F1F2-F93C-5D82-BC07-A4ADBBB8C273}"/>
                </a:ext>
              </a:extLst>
            </p:cNvPr>
            <p:cNvSpPr/>
            <p:nvPr/>
          </p:nvSpPr>
          <p:spPr>
            <a:xfrm>
              <a:off x="1060663" y="1474125"/>
              <a:ext cx="1739400" cy="1739400"/>
            </a:xfrm>
            <a:prstGeom prst="ellipse">
              <a:avLst/>
            </a:prstGeom>
            <a:solidFill>
              <a:srgbClr val="F6F6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3" name="Google Shape;967;p52">
              <a:extLst>
                <a:ext uri="{FF2B5EF4-FFF2-40B4-BE49-F238E27FC236}">
                  <a16:creationId xmlns:a16="http://schemas.microsoft.com/office/drawing/2014/main" id="{DAD44585-35AB-FA81-B0E9-319B98D4E381}"/>
                </a:ext>
              </a:extLst>
            </p:cNvPr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1325362" y="1738800"/>
              <a:ext cx="1210025" cy="12100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968;p52">
            <a:extLst>
              <a:ext uri="{FF2B5EF4-FFF2-40B4-BE49-F238E27FC236}">
                <a16:creationId xmlns:a16="http://schemas.microsoft.com/office/drawing/2014/main" id="{426BF4AA-54D3-6079-AF20-C62A47428F7A}"/>
              </a:ext>
            </a:extLst>
          </p:cNvPr>
          <p:cNvSpPr/>
          <p:nvPr/>
        </p:nvSpPr>
        <p:spPr>
          <a:xfrm>
            <a:off x="415692" y="5019262"/>
            <a:ext cx="3512400" cy="840000"/>
          </a:xfrm>
          <a:prstGeom prst="roundRect">
            <a:avLst>
              <a:gd name="adj" fmla="val 812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환절기인 요즘 건성이신 </a:t>
            </a:r>
            <a:endParaRPr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OO</a:t>
            </a:r>
            <a:r>
              <a:rPr lang="ko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님만을 위한 제품 추천해드려요</a:t>
            </a:r>
            <a:r>
              <a:rPr lang="en-US" altLang="ko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지금 어플에서 확인하고 최대 </a:t>
            </a:r>
            <a:r>
              <a:rPr lang="en-US" altLang="ko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20% </a:t>
            </a:r>
            <a:r>
              <a:rPr lang="ko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쿠폰 받아가세요</a:t>
            </a:r>
            <a:r>
              <a:rPr lang="en-US" altLang="ko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5" name="Google Shape;969;p52">
            <a:extLst>
              <a:ext uri="{FF2B5EF4-FFF2-40B4-BE49-F238E27FC236}">
                <a16:creationId xmlns:a16="http://schemas.microsoft.com/office/drawing/2014/main" id="{20C6F507-11EB-025F-1EFB-55FC5A0A7D04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 r="54785"/>
          <a:stretch/>
        </p:blipFill>
        <p:spPr>
          <a:xfrm rot="-838704">
            <a:off x="1123013" y="2861932"/>
            <a:ext cx="329265" cy="32859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970;p52">
            <a:extLst>
              <a:ext uri="{FF2B5EF4-FFF2-40B4-BE49-F238E27FC236}">
                <a16:creationId xmlns:a16="http://schemas.microsoft.com/office/drawing/2014/main" id="{CF60F33E-F531-175A-1385-B2FB7EB5F939}"/>
              </a:ext>
            </a:extLst>
          </p:cNvPr>
          <p:cNvSpPr/>
          <p:nvPr/>
        </p:nvSpPr>
        <p:spPr>
          <a:xfrm>
            <a:off x="1180892" y="3299629"/>
            <a:ext cx="1982000" cy="448800"/>
          </a:xfrm>
          <a:prstGeom prst="wedgeEllipseCallout">
            <a:avLst>
              <a:gd name="adj1" fmla="val 723"/>
              <a:gd name="adj2" fmla="val -72133"/>
            </a:avLst>
          </a:prstGeom>
          <a:solidFill>
            <a:srgbClr val="F6F6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Google Shape;971;p52">
            <a:extLst>
              <a:ext uri="{FF2B5EF4-FFF2-40B4-BE49-F238E27FC236}">
                <a16:creationId xmlns:a16="http://schemas.microsoft.com/office/drawing/2014/main" id="{CE24F924-BDB5-175A-A0A3-7485E516FE69}"/>
              </a:ext>
            </a:extLst>
          </p:cNvPr>
          <p:cNvSpPr txBox="1"/>
          <p:nvPr/>
        </p:nvSpPr>
        <p:spPr>
          <a:xfrm>
            <a:off x="957292" y="3214829"/>
            <a:ext cx="24292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933" b="1" dirty="0">
                <a:solidFill>
                  <a:srgbClr val="1E1E1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 You! </a:t>
            </a:r>
            <a:endParaRPr sz="933" b="1" dirty="0">
              <a:solidFill>
                <a:srgbClr val="1E1E1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933" b="1" dirty="0">
                <a:solidFill>
                  <a:srgbClr val="1E1E1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OO</a:t>
            </a:r>
            <a:r>
              <a:rPr lang="ko" altLang="en-US" sz="933" b="1" dirty="0">
                <a:solidFill>
                  <a:srgbClr val="1E1E1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님만을 위해 추천해드려요</a:t>
            </a:r>
            <a:endParaRPr sz="1733" b="1" dirty="0">
              <a:solidFill>
                <a:srgbClr val="1E1E1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8" name="Google Shape;972;p52">
            <a:extLst>
              <a:ext uri="{FF2B5EF4-FFF2-40B4-BE49-F238E27FC236}">
                <a16:creationId xmlns:a16="http://schemas.microsoft.com/office/drawing/2014/main" id="{B4E5B30A-E261-3488-1F86-0A5CB15EA3A5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981536">
            <a:off x="2852088" y="2870814"/>
            <a:ext cx="310807" cy="31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973;p52">
            <a:extLst>
              <a:ext uri="{FF2B5EF4-FFF2-40B4-BE49-F238E27FC236}">
                <a16:creationId xmlns:a16="http://schemas.microsoft.com/office/drawing/2014/main" id="{F7ECE73F-1813-2A7E-416D-9104F7B279E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947492" y="2661345"/>
            <a:ext cx="448800" cy="44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46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65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67DBA67A-EADC-7CE8-6BBE-A2B32AD1FFB7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IV.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마케팅 전략 제안</a:t>
            </a:r>
            <a:endParaRPr lang="ko-KR" altLang="en-US" sz="1950" b="1" dirty="0">
              <a:solidFill>
                <a:srgbClr val="F7658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-KR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4.2 </a:t>
            </a:r>
            <a:r>
              <a:rPr lang="ko-KR" altLang="en-US" sz="1950" b="1" dirty="0">
                <a:solidFill>
                  <a:srgbClr val="8181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오프라인</a:t>
            </a:r>
            <a:r>
              <a:rPr lang="ko-KR" altLang="en-US" sz="19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상품 구매를 </a:t>
            </a:r>
            <a:r>
              <a:rPr lang="ko-KR" altLang="en-US" sz="1950" b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위한 마케팅 </a:t>
            </a:r>
            <a:r>
              <a:rPr lang="en-US" altLang="ko-KR" sz="1950" b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팝업 이벤트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127BDFF-1C7C-8AE6-2E77-351CBC59F52A}"/>
              </a:ext>
            </a:extLst>
          </p:cNvPr>
          <p:cNvSpPr/>
          <p:nvPr/>
        </p:nvSpPr>
        <p:spPr>
          <a:xfrm>
            <a:off x="6240659" y="1936670"/>
            <a:ext cx="2583362" cy="33923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903;p52">
            <a:extLst>
              <a:ext uri="{FF2B5EF4-FFF2-40B4-BE49-F238E27FC236}">
                <a16:creationId xmlns:a16="http://schemas.microsoft.com/office/drawing/2014/main" id="{C98245D8-14CB-34BF-3723-42E3669CE136}"/>
              </a:ext>
            </a:extLst>
          </p:cNvPr>
          <p:cNvSpPr txBox="1"/>
          <p:nvPr/>
        </p:nvSpPr>
        <p:spPr>
          <a:xfrm>
            <a:off x="6393251" y="1528943"/>
            <a:ext cx="2275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067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키오스크</a:t>
            </a:r>
            <a:r>
              <a:rPr lang="ko-KR" altLang="en-US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서비스</a:t>
            </a:r>
            <a:r>
              <a:rPr lang="ko" altLang="en-US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화면 예시</a:t>
            </a:r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sz="1067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Google Shape;964;p52">
            <a:extLst>
              <a:ext uri="{FF2B5EF4-FFF2-40B4-BE49-F238E27FC236}">
                <a16:creationId xmlns:a16="http://schemas.microsoft.com/office/drawing/2014/main" id="{40154262-99FF-3970-874D-3CECDA9E1B33}"/>
              </a:ext>
            </a:extLst>
          </p:cNvPr>
          <p:cNvSpPr/>
          <p:nvPr/>
        </p:nvSpPr>
        <p:spPr>
          <a:xfrm>
            <a:off x="428505" y="1756735"/>
            <a:ext cx="4933353" cy="381200"/>
          </a:xfrm>
          <a:prstGeom prst="rect">
            <a:avLst/>
          </a:prstGeom>
          <a:solidFill>
            <a:srgbClr val="FF83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467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</a:t>
            </a:r>
            <a:r>
              <a:rPr lang="ko-KR" altLang="en-US" sz="1467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67" b="1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강남타운</a:t>
            </a:r>
            <a:r>
              <a:rPr lang="ko-KR" altLang="en-US" sz="1467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오프라인</a:t>
            </a:r>
            <a:r>
              <a:rPr lang="en-US" altLang="ko-KR" sz="1467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67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팝업 이벤트</a:t>
            </a:r>
            <a:endParaRPr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Google Shape;968;p52">
            <a:extLst>
              <a:ext uri="{FF2B5EF4-FFF2-40B4-BE49-F238E27FC236}">
                <a16:creationId xmlns:a16="http://schemas.microsoft.com/office/drawing/2014/main" id="{426BF4AA-54D3-6079-AF20-C62A47428F7A}"/>
              </a:ext>
            </a:extLst>
          </p:cNvPr>
          <p:cNvSpPr/>
          <p:nvPr/>
        </p:nvSpPr>
        <p:spPr>
          <a:xfrm>
            <a:off x="6240658" y="5521823"/>
            <a:ext cx="4575834" cy="894045"/>
          </a:xfrm>
          <a:prstGeom prst="roundRect">
            <a:avLst>
              <a:gd name="adj" fmla="val 812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일일 유동인구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만명인 </a:t>
            </a:r>
            <a:r>
              <a:rPr lang="ko-KR" altLang="en-US" sz="1050" b="1" dirty="0" err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</a:t>
            </a:r>
            <a:r>
              <a:rPr lang="ko-KR" altLang="en-US" sz="105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b="1" dirty="0" err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강남점에</a:t>
            </a:r>
            <a:r>
              <a:rPr lang="ko-KR" altLang="en-US" sz="105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추천 서비스 </a:t>
            </a:r>
            <a:r>
              <a:rPr lang="ko-KR" altLang="en-US" sz="1050" b="1" dirty="0" err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키오스크</a:t>
            </a:r>
            <a:r>
              <a:rPr lang="ko-KR" altLang="en-US" sz="105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설치</a:t>
            </a:r>
            <a:endParaRPr lang="en-US" altLang="ko-KR" sz="105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키오스크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이용 후 </a:t>
            </a:r>
            <a:r>
              <a:rPr lang="ko-KR" altLang="en-US" sz="105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제품 설명이 담긴 영수증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영수증 내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큐알코드로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b="1" dirty="0" err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어플</a:t>
            </a:r>
            <a:r>
              <a:rPr lang="ko-KR" altLang="en-US" sz="105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b="1" dirty="0" err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접속시</a:t>
            </a:r>
            <a:r>
              <a:rPr lang="ko-KR" altLang="en-US" sz="105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추천 제품 할인 쿠폰 증정</a:t>
            </a:r>
            <a:endParaRPr lang="en-US" altLang="ko-KR" sz="105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6E36B69-A345-2327-675D-EA4B70A4CFF6}"/>
              </a:ext>
            </a:extLst>
          </p:cNvPr>
          <p:cNvSpPr/>
          <p:nvPr/>
        </p:nvSpPr>
        <p:spPr>
          <a:xfrm>
            <a:off x="6296693" y="1982516"/>
            <a:ext cx="2468717" cy="3302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22" name="Picture 2" descr="2월 올영픽_천화영">
            <a:extLst>
              <a:ext uri="{FF2B5EF4-FFF2-40B4-BE49-F238E27FC236}">
                <a16:creationId xmlns:a16="http://schemas.microsoft.com/office/drawing/2014/main" id="{3444586D-24D3-52C6-D2E0-D9AC19810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4" r="24060"/>
          <a:stretch/>
        </p:blipFill>
        <p:spPr bwMode="auto">
          <a:xfrm>
            <a:off x="6297941" y="1980901"/>
            <a:ext cx="2475636" cy="222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BE7E05F8-843F-9C0C-0002-F27D9D35191A}"/>
              </a:ext>
            </a:extLst>
          </p:cNvPr>
          <p:cNvSpPr/>
          <p:nvPr/>
        </p:nvSpPr>
        <p:spPr>
          <a:xfrm>
            <a:off x="6550732" y="4443340"/>
            <a:ext cx="1977271" cy="666977"/>
          </a:xfrm>
          <a:prstGeom prst="roundRect">
            <a:avLst/>
          </a:prstGeom>
          <a:solidFill>
            <a:srgbClr val="FD8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F654F35-14F7-E587-1096-2D67BAD681FA}"/>
              </a:ext>
            </a:extLst>
          </p:cNvPr>
          <p:cNvSpPr txBox="1"/>
          <p:nvPr/>
        </p:nvSpPr>
        <p:spPr>
          <a:xfrm>
            <a:off x="6731647" y="4515218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나만을 위한 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추천 받아보기</a:t>
            </a:r>
          </a:p>
        </p:txBody>
      </p:sp>
      <p:grpSp>
        <p:nvGrpSpPr>
          <p:cNvPr id="30745" name="그룹 30744">
            <a:extLst>
              <a:ext uri="{FF2B5EF4-FFF2-40B4-BE49-F238E27FC236}">
                <a16:creationId xmlns:a16="http://schemas.microsoft.com/office/drawing/2014/main" id="{FB986120-721E-D8D7-4EFF-575C17402082}"/>
              </a:ext>
            </a:extLst>
          </p:cNvPr>
          <p:cNvGrpSpPr/>
          <p:nvPr/>
        </p:nvGrpSpPr>
        <p:grpSpPr>
          <a:xfrm>
            <a:off x="8708919" y="1890667"/>
            <a:ext cx="2373030" cy="3496048"/>
            <a:chOff x="7220110" y="2914918"/>
            <a:chExt cx="1856188" cy="2734614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0FA6B03-1246-E502-959D-ADDA5762E59D}"/>
                </a:ext>
              </a:extLst>
            </p:cNvPr>
            <p:cNvSpPr/>
            <p:nvPr/>
          </p:nvSpPr>
          <p:spPr>
            <a:xfrm>
              <a:off x="7431111" y="2914918"/>
              <a:ext cx="1437546" cy="2734614"/>
            </a:xfrm>
            <a:prstGeom prst="rect">
              <a:avLst/>
            </a:prstGeom>
            <a:solidFill>
              <a:srgbClr val="FD8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30720" name="순서도: 판단 30719">
              <a:extLst>
                <a:ext uri="{FF2B5EF4-FFF2-40B4-BE49-F238E27FC236}">
                  <a16:creationId xmlns:a16="http://schemas.microsoft.com/office/drawing/2014/main" id="{E918D480-1101-58D7-F35B-4C8109A442E5}"/>
                </a:ext>
              </a:extLst>
            </p:cNvPr>
            <p:cNvSpPr/>
            <p:nvPr/>
          </p:nvSpPr>
          <p:spPr>
            <a:xfrm>
              <a:off x="7587506" y="3337774"/>
              <a:ext cx="1124755" cy="944451"/>
            </a:xfrm>
            <a:prstGeom prst="flowChartDecisi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30723" name="TextBox 30722">
              <a:extLst>
                <a:ext uri="{FF2B5EF4-FFF2-40B4-BE49-F238E27FC236}">
                  <a16:creationId xmlns:a16="http://schemas.microsoft.com/office/drawing/2014/main" id="{A73AEB1A-3A75-073E-BBEA-5933EE8AB5BE}"/>
                </a:ext>
              </a:extLst>
            </p:cNvPr>
            <p:cNvSpPr txBox="1"/>
            <p:nvPr/>
          </p:nvSpPr>
          <p:spPr>
            <a:xfrm>
              <a:off x="7409767" y="2950902"/>
              <a:ext cx="1458890" cy="161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복합성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피부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 b="1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저자극을</a:t>
              </a:r>
              <a:r>
                <a:rPr lang="ko-KR" altLang="en-US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고르신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0726" name="그림 30725">
              <a:extLst>
                <a:ext uri="{FF2B5EF4-FFF2-40B4-BE49-F238E27FC236}">
                  <a16:creationId xmlns:a16="http://schemas.microsoft.com/office/drawing/2014/main" id="{C8FD949A-3C0D-900E-D699-D21AA1CDA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069" t="7600" r="31152" b="9199"/>
            <a:stretch/>
          </p:blipFill>
          <p:spPr>
            <a:xfrm>
              <a:off x="8014154" y="3501239"/>
              <a:ext cx="255663" cy="563033"/>
            </a:xfrm>
            <a:prstGeom prst="rect">
              <a:avLst/>
            </a:prstGeom>
          </p:spPr>
        </p:pic>
        <p:sp>
          <p:nvSpPr>
            <p:cNvPr id="30727" name="순서도: 판단 30726">
              <a:extLst>
                <a:ext uri="{FF2B5EF4-FFF2-40B4-BE49-F238E27FC236}">
                  <a16:creationId xmlns:a16="http://schemas.microsoft.com/office/drawing/2014/main" id="{FC7C5587-1213-A6B6-24EA-276F7A640E96}"/>
                </a:ext>
              </a:extLst>
            </p:cNvPr>
            <p:cNvSpPr/>
            <p:nvPr/>
          </p:nvSpPr>
          <p:spPr>
            <a:xfrm>
              <a:off x="7682756" y="3412337"/>
              <a:ext cx="938957" cy="788437"/>
            </a:xfrm>
            <a:prstGeom prst="flowChartDecision">
              <a:avLst/>
            </a:prstGeom>
            <a:noFill/>
            <a:ln>
              <a:solidFill>
                <a:srgbClr val="FD80B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30728" name="TextBox 30727">
              <a:extLst>
                <a:ext uri="{FF2B5EF4-FFF2-40B4-BE49-F238E27FC236}">
                  <a16:creationId xmlns:a16="http://schemas.microsoft.com/office/drawing/2014/main" id="{73D061B0-FAE5-2605-B3D7-11928A50D20F}"/>
                </a:ext>
              </a:extLst>
            </p:cNvPr>
            <p:cNvSpPr txBox="1"/>
            <p:nvPr/>
          </p:nvSpPr>
          <p:spPr>
            <a:xfrm>
              <a:off x="7409767" y="3063168"/>
              <a:ext cx="1124755" cy="161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OO</a:t>
              </a:r>
              <a:r>
                <a:rPr lang="ko-KR" altLang="en-US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님을 위한 추천 제품</a:t>
              </a:r>
            </a:p>
          </p:txBody>
        </p:sp>
        <p:sp>
          <p:nvSpPr>
            <p:cNvPr id="30731" name="TextBox 30730">
              <a:extLst>
                <a:ext uri="{FF2B5EF4-FFF2-40B4-BE49-F238E27FC236}">
                  <a16:creationId xmlns:a16="http://schemas.microsoft.com/office/drawing/2014/main" id="{ACBB4F46-B8FE-3455-25C8-6844AE8DB3F7}"/>
                </a:ext>
              </a:extLst>
            </p:cNvPr>
            <p:cNvSpPr txBox="1"/>
            <p:nvPr/>
          </p:nvSpPr>
          <p:spPr>
            <a:xfrm>
              <a:off x="7220110" y="4330543"/>
              <a:ext cx="1838204" cy="325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b="1" i="0" dirty="0" err="1">
                  <a:solidFill>
                    <a:schemeClr val="bg1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바이오더마</a:t>
              </a:r>
              <a:r>
                <a:rPr lang="ko-KR" altLang="en-US" sz="1050" b="1" i="0" dirty="0">
                  <a:solidFill>
                    <a:schemeClr val="bg1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1050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50" b="1" i="0" dirty="0" err="1">
                  <a:solidFill>
                    <a:schemeClr val="bg1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센시비오</a:t>
              </a:r>
              <a:r>
                <a:rPr lang="ko-KR" altLang="en-US" sz="1050" b="1" i="0" dirty="0">
                  <a:solidFill>
                    <a:schemeClr val="bg1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050" b="1" i="0" dirty="0">
                  <a:solidFill>
                    <a:schemeClr val="bg1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H2O 500ml</a:t>
              </a:r>
              <a:endParaRPr lang="ko-KR" altLang="en-US" sz="105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737" name="TextBox 30736">
              <a:extLst>
                <a:ext uri="{FF2B5EF4-FFF2-40B4-BE49-F238E27FC236}">
                  <a16:creationId xmlns:a16="http://schemas.microsoft.com/office/drawing/2014/main" id="{3AF5DC44-D534-511E-E77A-86B8AD9A592A}"/>
                </a:ext>
              </a:extLst>
            </p:cNvPr>
            <p:cNvSpPr txBox="1"/>
            <p:nvPr/>
          </p:nvSpPr>
          <p:spPr>
            <a:xfrm>
              <a:off x="7220110" y="4608839"/>
              <a:ext cx="1838204" cy="1986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50" b="1" i="0" dirty="0">
                  <a:solidFill>
                    <a:schemeClr val="bg1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25,500</a:t>
              </a:r>
              <a:r>
                <a:rPr lang="ko-KR" altLang="en-US" sz="1050" b="1" i="0" dirty="0">
                  <a:solidFill>
                    <a:schemeClr val="bg1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원</a:t>
              </a:r>
              <a:endParaRPr lang="ko-KR" altLang="en-US" sz="105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738" name="사각형: 둥근 모서리 30737">
              <a:extLst>
                <a:ext uri="{FF2B5EF4-FFF2-40B4-BE49-F238E27FC236}">
                  <a16:creationId xmlns:a16="http://schemas.microsoft.com/office/drawing/2014/main" id="{19D8DC89-F629-BBD2-6131-A2D3F0773A22}"/>
                </a:ext>
              </a:extLst>
            </p:cNvPr>
            <p:cNvSpPr/>
            <p:nvPr/>
          </p:nvSpPr>
          <p:spPr>
            <a:xfrm>
              <a:off x="7545044" y="4857788"/>
              <a:ext cx="1224305" cy="676237"/>
            </a:xfrm>
            <a:prstGeom prst="roundRect">
              <a:avLst>
                <a:gd name="adj" fmla="val 71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30743" name="TextBox 30742">
              <a:extLst>
                <a:ext uri="{FF2B5EF4-FFF2-40B4-BE49-F238E27FC236}">
                  <a16:creationId xmlns:a16="http://schemas.microsoft.com/office/drawing/2014/main" id="{CBD1B39C-C964-6F2E-0D49-8C57265471DC}"/>
                </a:ext>
              </a:extLst>
            </p:cNvPr>
            <p:cNvSpPr txBox="1"/>
            <p:nvPr/>
          </p:nvSpPr>
          <p:spPr>
            <a:xfrm>
              <a:off x="7238094" y="4850035"/>
              <a:ext cx="1838204" cy="288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b="1" i="0" dirty="0">
                  <a:solidFill>
                    <a:srgbClr val="FD80BC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지금 올리브영앱에서</a:t>
              </a:r>
              <a:endParaRPr lang="en-US" altLang="ko-KR" sz="900" b="1" i="0" dirty="0">
                <a:solidFill>
                  <a:srgbClr val="FD80BC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900" b="1" dirty="0">
                  <a:solidFill>
                    <a:srgbClr val="FD80B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추천 제품 쿠폰 </a:t>
              </a:r>
              <a:r>
                <a:rPr lang="ko-KR" altLang="en-US" sz="900" b="1" dirty="0" err="1">
                  <a:solidFill>
                    <a:srgbClr val="FD80B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받으러가기</a:t>
              </a:r>
              <a:endParaRPr lang="ko-KR" altLang="en-US" sz="900" b="1" dirty="0">
                <a:solidFill>
                  <a:srgbClr val="FD80BC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0733" name="Google Shape;996;p54">
              <a:extLst>
                <a:ext uri="{FF2B5EF4-FFF2-40B4-BE49-F238E27FC236}">
                  <a16:creationId xmlns:a16="http://schemas.microsoft.com/office/drawing/2014/main" id="{5F279F58-DCA4-765B-FFD0-4639638D30F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87901" y="5127034"/>
              <a:ext cx="301318" cy="294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34" name="Google Shape;997;p54">
              <a:extLst>
                <a:ext uri="{FF2B5EF4-FFF2-40B4-BE49-F238E27FC236}">
                  <a16:creationId xmlns:a16="http://schemas.microsoft.com/office/drawing/2014/main" id="{12245845-D754-3F6D-B973-7EF7AC0AA034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93374" y="5127034"/>
              <a:ext cx="307481" cy="294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35" name="Google Shape;998;p54">
              <a:extLst>
                <a:ext uri="{FF2B5EF4-FFF2-40B4-BE49-F238E27FC236}">
                  <a16:creationId xmlns:a16="http://schemas.microsoft.com/office/drawing/2014/main" id="{B2D1ECDF-08EE-B341-8E33-D95FAA873E42}"/>
                </a:ext>
              </a:extLst>
            </p:cNvPr>
            <p:cNvSpPr txBox="1"/>
            <p:nvPr/>
          </p:nvSpPr>
          <p:spPr>
            <a:xfrm>
              <a:off x="7544175" y="5298551"/>
              <a:ext cx="597810" cy="276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안드로이드</a:t>
              </a:r>
              <a:endParaRPr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744" name="Google Shape;998;p54">
              <a:extLst>
                <a:ext uri="{FF2B5EF4-FFF2-40B4-BE49-F238E27FC236}">
                  <a16:creationId xmlns:a16="http://schemas.microsoft.com/office/drawing/2014/main" id="{6F0CE810-8060-DB20-69A5-81E44ACB3C48}"/>
                </a:ext>
              </a:extLst>
            </p:cNvPr>
            <p:cNvSpPr txBox="1"/>
            <p:nvPr/>
          </p:nvSpPr>
          <p:spPr>
            <a:xfrm>
              <a:off x="8157196" y="5298551"/>
              <a:ext cx="597810" cy="276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IOS</a:t>
              </a:r>
              <a:endParaRPr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0746" name="Google Shape;903;p52">
            <a:extLst>
              <a:ext uri="{FF2B5EF4-FFF2-40B4-BE49-F238E27FC236}">
                <a16:creationId xmlns:a16="http://schemas.microsoft.com/office/drawing/2014/main" id="{E97A86BE-2BB1-D786-C9AC-A8D8ADCF6CA7}"/>
              </a:ext>
            </a:extLst>
          </p:cNvPr>
          <p:cNvSpPr txBox="1"/>
          <p:nvPr/>
        </p:nvSpPr>
        <p:spPr>
          <a:xfrm>
            <a:off x="8765410" y="1540493"/>
            <a:ext cx="2178447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067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키오스크</a:t>
            </a:r>
            <a:r>
              <a:rPr lang="ko-KR" altLang="en-US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영수증 </a:t>
            </a:r>
            <a:r>
              <a:rPr lang="ko" altLang="en-US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r>
              <a:rPr lang="en-US" altLang="ko" sz="1067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sz="1067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6CBA58-4A39-3327-0192-7BEB49FB6848}"/>
              </a:ext>
            </a:extLst>
          </p:cNvPr>
          <p:cNvGrpSpPr/>
          <p:nvPr/>
        </p:nvGrpSpPr>
        <p:grpSpPr>
          <a:xfrm>
            <a:off x="441084" y="2291842"/>
            <a:ext cx="4920775" cy="4124027"/>
            <a:chOff x="-1952848" y="2432477"/>
            <a:chExt cx="2928933" cy="2779091"/>
          </a:xfrm>
        </p:grpSpPr>
        <p:pic>
          <p:nvPicPr>
            <p:cNvPr id="30747" name="Picture 6" descr="전면 리뉴얼을 마친 올리브영 강남점/ 사진=올리브영 제공 ">
              <a:extLst>
                <a:ext uri="{FF2B5EF4-FFF2-40B4-BE49-F238E27FC236}">
                  <a16:creationId xmlns:a16="http://schemas.microsoft.com/office/drawing/2014/main" id="{B4C6711A-3307-2768-A79A-816E62F8DA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8" r="8409"/>
            <a:stretch/>
          </p:blipFill>
          <p:spPr bwMode="auto">
            <a:xfrm>
              <a:off x="-1952848" y="2432477"/>
              <a:ext cx="2928933" cy="2779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49" name="직사각형 30748">
              <a:extLst>
                <a:ext uri="{FF2B5EF4-FFF2-40B4-BE49-F238E27FC236}">
                  <a16:creationId xmlns:a16="http://schemas.microsoft.com/office/drawing/2014/main" id="{D9F5B771-FD08-DD03-9188-0E60F3B8E536}"/>
                </a:ext>
              </a:extLst>
            </p:cNvPr>
            <p:cNvSpPr/>
            <p:nvPr/>
          </p:nvSpPr>
          <p:spPr>
            <a:xfrm>
              <a:off x="-1554668" y="3217396"/>
              <a:ext cx="897961" cy="1098264"/>
            </a:xfrm>
            <a:prstGeom prst="rect">
              <a:avLst/>
            </a:prstGeom>
            <a:solidFill>
              <a:srgbClr val="FD80B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50" name="직사각형 30749">
              <a:extLst>
                <a:ext uri="{FF2B5EF4-FFF2-40B4-BE49-F238E27FC236}">
                  <a16:creationId xmlns:a16="http://schemas.microsoft.com/office/drawing/2014/main" id="{8423833E-8C87-D5AF-7837-B91453EFFFFB}"/>
                </a:ext>
              </a:extLst>
            </p:cNvPr>
            <p:cNvSpPr/>
            <p:nvPr/>
          </p:nvSpPr>
          <p:spPr>
            <a:xfrm>
              <a:off x="-404834" y="3217396"/>
              <a:ext cx="1019715" cy="1098264"/>
            </a:xfrm>
            <a:prstGeom prst="rect">
              <a:avLst/>
            </a:prstGeom>
            <a:solidFill>
              <a:srgbClr val="FD80B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30748" name="Picture 2" descr="2월 올영픽_천화영">
              <a:extLst>
                <a:ext uri="{FF2B5EF4-FFF2-40B4-BE49-F238E27FC236}">
                  <a16:creationId xmlns:a16="http://schemas.microsoft.com/office/drawing/2014/main" id="{FE117AC4-CD58-2776-7F6C-A75311F2AA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97" t="289" r="21998" b="782"/>
            <a:stretch/>
          </p:blipFill>
          <p:spPr bwMode="auto">
            <a:xfrm>
              <a:off x="-1554667" y="3329865"/>
              <a:ext cx="897960" cy="803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53" name="TextBox 30752">
              <a:extLst>
                <a:ext uri="{FF2B5EF4-FFF2-40B4-BE49-F238E27FC236}">
                  <a16:creationId xmlns:a16="http://schemas.microsoft.com/office/drawing/2014/main" id="{367615F8-977A-C8AC-2F2C-A7D5D044CB12}"/>
                </a:ext>
              </a:extLst>
            </p:cNvPr>
            <p:cNvSpPr txBox="1"/>
            <p:nvPr/>
          </p:nvSpPr>
          <p:spPr>
            <a:xfrm>
              <a:off x="-405916" y="3343026"/>
              <a:ext cx="1020163" cy="808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>
                      <a:alpha val="7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나만을 위한</a:t>
              </a:r>
              <a:endParaRPr lang="en-US" altLang="ko-KR" sz="2400" dirty="0">
                <a:solidFill>
                  <a:schemeClr val="bg1">
                    <a:alpha val="7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>
                      <a:alpha val="7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제품 추천</a:t>
              </a:r>
              <a:endParaRPr lang="en-US" altLang="ko-KR" sz="2400" dirty="0">
                <a:solidFill>
                  <a:schemeClr val="bg1">
                    <a:alpha val="7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 err="1">
                  <a:solidFill>
                    <a:schemeClr val="bg1">
                      <a:alpha val="7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추천해영</a:t>
              </a:r>
              <a:r>
                <a:rPr lang="en-US" altLang="ko-KR" sz="2400" dirty="0">
                  <a:solidFill>
                    <a:schemeClr val="bg1">
                      <a:alpha val="7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!</a:t>
              </a:r>
              <a:endParaRPr lang="ko-KR" altLang="en-US" sz="2400" dirty="0">
                <a:solidFill>
                  <a:schemeClr val="bg1">
                    <a:alpha val="7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47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15">
            <a:extLst>
              <a:ext uri="{FF2B5EF4-FFF2-40B4-BE49-F238E27FC236}">
                <a16:creationId xmlns:a16="http://schemas.microsoft.com/office/drawing/2014/main" id="{9F525978-BA85-741E-C2EC-55DB32734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881248"/>
            <a:ext cx="11360800" cy="109550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0799" algn="ctr">
              <a:buSzPts val="3000"/>
            </a:pPr>
            <a:r>
              <a:rPr lang="en-US" altLang="ko-KR" sz="6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V. </a:t>
            </a:r>
            <a:r>
              <a:rPr lang="ko-KR" altLang="en-US" sz="6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발전 방향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48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85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67DBA67A-EADC-7CE8-6BBE-A2B32AD1FFB7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발전 방향</a:t>
            </a:r>
            <a:endParaRPr lang="ko-KR" altLang="en-US" sz="1950" b="1" dirty="0">
              <a:solidFill>
                <a:srgbClr val="F7658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-KR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5.1 </a:t>
            </a:r>
            <a:r>
              <a:rPr lang="ko-KR" altLang="en-US" sz="1950" b="1" dirty="0" err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탑리뷰언서</a:t>
            </a:r>
            <a:r>
              <a:rPr lang="ko-KR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활용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883789" y="2897560"/>
            <a:ext cx="4780411" cy="2443848"/>
            <a:chOff x="554228" y="1980854"/>
            <a:chExt cx="5899272" cy="301583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228" y="1980854"/>
              <a:ext cx="3886075" cy="301583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0303" y="1980855"/>
              <a:ext cx="2013197" cy="299310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883789" y="2493029"/>
            <a:ext cx="4780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지금 </a:t>
            </a:r>
            <a:r>
              <a:rPr lang="ko-KR" alt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올리브영은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유통플랫폼에서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커뮤니티로</a:t>
            </a:r>
            <a:r>
              <a:rPr lang="en-US" altLang="ko-KR" sz="16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6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0294" y="1638330"/>
            <a:ext cx="5731412" cy="505858"/>
          </a:xfrm>
          <a:prstGeom prst="rect">
            <a:avLst/>
          </a:prstGeom>
          <a:solidFill>
            <a:srgbClr val="F10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탑리뷰어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기반 구매 행동 패턴 분석을 통한 추천 서비스</a:t>
            </a:r>
          </a:p>
        </p:txBody>
      </p:sp>
      <p:pic>
        <p:nvPicPr>
          <p:cNvPr id="17410" name="Picture 2" descr="17장. 군집분석(Cluster Analysis) 방법과 성능평가 : 네이버 블로그">
            <a:extLst>
              <a:ext uri="{FF2B5EF4-FFF2-40B4-BE49-F238E27FC236}">
                <a16:creationId xmlns:a16="http://schemas.microsoft.com/office/drawing/2014/main" id="{83C664D5-786A-BC96-D99B-8329B69B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103" y="3266675"/>
            <a:ext cx="1393001" cy="133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9EC948-5159-E46D-EF9C-A41CA51F427F}"/>
              </a:ext>
            </a:extLst>
          </p:cNvPr>
          <p:cNvSpPr txBox="1"/>
          <p:nvPr/>
        </p:nvSpPr>
        <p:spPr>
          <a:xfrm>
            <a:off x="6268720" y="2875522"/>
            <a:ext cx="24405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000" b="1">
                <a:latin typeface="나눔고딕" panose="020D0604000000000000" pitchFamily="50" charset="-127"/>
                <a:ea typeface="나눔고딕" panose="020D0604000000000000" pitchFamily="50" charset="-127"/>
              </a:rPr>
              <a:t>탑리뷰언서 기준 리뷰어 군집 분석</a:t>
            </a:r>
            <a:r>
              <a:rPr lang="en-US" altLang="ko-KR" sz="1000" b="1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0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A96C28-53C4-E71F-F0C7-EBF8AEB68850}"/>
              </a:ext>
            </a:extLst>
          </p:cNvPr>
          <p:cNvSpPr txBox="1"/>
          <p:nvPr/>
        </p:nvSpPr>
        <p:spPr>
          <a:xfrm>
            <a:off x="8709251" y="2875522"/>
            <a:ext cx="304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000" b="1">
                <a:latin typeface="나눔고딕" panose="020D0604000000000000" pitchFamily="50" charset="-127"/>
                <a:ea typeface="나눔고딕" panose="020D0604000000000000" pitchFamily="50" charset="-127"/>
              </a:rPr>
              <a:t>사용자 기반 협업 필터링</a:t>
            </a:r>
            <a:r>
              <a:rPr lang="en-US" altLang="ko-KR" sz="1000" b="1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0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Google Shape;968;p52">
            <a:extLst>
              <a:ext uri="{FF2B5EF4-FFF2-40B4-BE49-F238E27FC236}">
                <a16:creationId xmlns:a16="http://schemas.microsoft.com/office/drawing/2014/main" id="{85CEFC14-0EAF-7159-D314-BE11D00D5D49}"/>
              </a:ext>
            </a:extLst>
          </p:cNvPr>
          <p:cNvSpPr/>
          <p:nvPr/>
        </p:nvSpPr>
        <p:spPr>
          <a:xfrm>
            <a:off x="6527802" y="4868134"/>
            <a:ext cx="5167331" cy="703072"/>
          </a:xfrm>
          <a:prstGeom prst="roundRect">
            <a:avLst>
              <a:gd name="adj" fmla="val 812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탑리뷰언서를 기준으로 </a:t>
            </a:r>
            <a:r>
              <a:rPr lang="ko-KR" altLang="en-US" sz="1200" b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리뷰어들의 구매 행동 패턴 분석 및 군집화</a:t>
            </a:r>
            <a:endParaRPr lang="en-US" altLang="ko-KR" sz="1200" b="1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리뷰어 고객 군집을 활용한 </a:t>
            </a:r>
            <a:r>
              <a:rPr lang="ko-KR" altLang="en-US" sz="1200" b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기반 협업 필터링</a:t>
            </a:r>
            <a:endParaRPr lang="ko-KR" altLang="en-US" sz="12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412" name="Picture 4" descr="추천 시스템 기법 연구동향 분석 Review and Analysis of Recommender Systems">
            <a:extLst>
              <a:ext uri="{FF2B5EF4-FFF2-40B4-BE49-F238E27FC236}">
                <a16:creationId xmlns:a16="http://schemas.microsoft.com/office/drawing/2014/main" id="{345B4C13-4B26-26A4-753B-B5A304520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528" y="3272827"/>
            <a:ext cx="3045605" cy="118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49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74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15">
            <a:extLst>
              <a:ext uri="{FF2B5EF4-FFF2-40B4-BE49-F238E27FC236}">
                <a16:creationId xmlns:a16="http://schemas.microsoft.com/office/drawing/2014/main" id="{9F525978-BA85-741E-C2EC-55DB32734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881248"/>
            <a:ext cx="11360800" cy="109550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0799" algn="ctr">
              <a:buSzPts val="3000"/>
            </a:pPr>
            <a:r>
              <a:rPr lang="en-US" altLang="ko-KR" sz="6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8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67DBA67A-EADC-7CE8-6BBE-A2B32AD1FFB7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V.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발전 방향</a:t>
            </a:r>
            <a:endParaRPr lang="ko-KR" altLang="en-US" sz="1950" b="1" dirty="0">
              <a:solidFill>
                <a:srgbClr val="F7658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Google Shape;82;p16">
            <a:extLst>
              <a:ext uri="{FF2B5EF4-FFF2-40B4-BE49-F238E27FC236}">
                <a16:creationId xmlns:a16="http://schemas.microsoft.com/office/drawing/2014/main" id="{8CB2ED97-C99E-84CE-4F18-3809E51F50F7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907892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-KR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5.2 </a:t>
            </a:r>
            <a:r>
              <a:rPr lang="ko-KR" altLang="en-US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감정 분석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748217" y="1638330"/>
            <a:ext cx="4695567" cy="505858"/>
          </a:xfrm>
          <a:prstGeom prst="rect">
            <a:avLst/>
          </a:prstGeom>
          <a:solidFill>
            <a:srgbClr val="F10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감정 분석을 통한 가중치 부여</a:t>
            </a:r>
          </a:p>
        </p:txBody>
      </p:sp>
      <p:pic>
        <p:nvPicPr>
          <p:cNvPr id="21" name="Google Shape;700;p41">
            <a:extLst>
              <a:ext uri="{FF2B5EF4-FFF2-40B4-BE49-F238E27FC236}">
                <a16:creationId xmlns:a16="http://schemas.microsoft.com/office/drawing/2014/main" id="{D9C194F5-6543-E8EB-9449-535CF928D9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446" y="2945882"/>
            <a:ext cx="4939645" cy="280041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49708"/>
              </p:ext>
            </p:extLst>
          </p:nvPr>
        </p:nvGraphicFramePr>
        <p:xfrm>
          <a:off x="6800301" y="3282886"/>
          <a:ext cx="3674727" cy="1112520"/>
        </p:xfrm>
        <a:graphic>
          <a:graphicData uri="http://schemas.openxmlformats.org/drawingml/2006/table">
            <a:tbl>
              <a:tblPr firstRow="1" bandRow="1">
                <a:tableStyleId>{07DEC2A4-1512-407E-9C44-CADECBCAB787}</a:tableStyleId>
              </a:tblPr>
              <a:tblGrid>
                <a:gridCol w="1224909">
                  <a:extLst>
                    <a:ext uri="{9D8B030D-6E8A-4147-A177-3AD203B41FA5}">
                      <a16:colId xmlns:a16="http://schemas.microsoft.com/office/drawing/2014/main" val="4199536788"/>
                    </a:ext>
                  </a:extLst>
                </a:gridCol>
                <a:gridCol w="1563295">
                  <a:extLst>
                    <a:ext uri="{9D8B030D-6E8A-4147-A177-3AD203B41FA5}">
                      <a16:colId xmlns:a16="http://schemas.microsoft.com/office/drawing/2014/main" val="2132466983"/>
                    </a:ext>
                  </a:extLst>
                </a:gridCol>
                <a:gridCol w="886523">
                  <a:extLst>
                    <a:ext uri="{9D8B030D-6E8A-4147-A177-3AD203B41FA5}">
                      <a16:colId xmlns:a16="http://schemas.microsoft.com/office/drawing/2014/main" val="306835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토픽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감성단어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POS/NEG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971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피지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탁월하다 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(+2)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POS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72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부각 없는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(+1) 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POS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1405639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132132" y="2891587"/>
            <a:ext cx="3011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추출된 감성 점수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600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Google Shape;968;p52">
            <a:extLst>
              <a:ext uri="{FF2B5EF4-FFF2-40B4-BE49-F238E27FC236}">
                <a16:creationId xmlns:a16="http://schemas.microsoft.com/office/drawing/2014/main" id="{426BF4AA-54D3-6079-AF20-C62A47428F7A}"/>
              </a:ext>
            </a:extLst>
          </p:cNvPr>
          <p:cNvSpPr/>
          <p:nvPr/>
        </p:nvSpPr>
        <p:spPr>
          <a:xfrm>
            <a:off x="6800301" y="4817706"/>
            <a:ext cx="3674726" cy="703072"/>
          </a:xfrm>
          <a:prstGeom prst="roundRect">
            <a:avLst>
              <a:gd name="adj" fmla="val 812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KNU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감성 사전으로는 </a:t>
            </a:r>
            <a:r>
              <a:rPr lang="ko-KR" altLang="en-US" sz="10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화장품 리뷰의 특수성 구별 한계 존재</a:t>
            </a:r>
            <a:endParaRPr lang="en-US" altLang="ko-KR" sz="10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리뷰를 위한 </a:t>
            </a:r>
            <a:r>
              <a:rPr lang="ko-KR" altLang="en-US" sz="10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감성 사전 자체 제작 필요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48736" y="2628556"/>
            <a:ext cx="3011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속성 키워드에 해당하는 리뷰 문장 분류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600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50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93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67DBA67A-EADC-7CE8-6BBE-A2B32AD1FFB7}"/>
              </a:ext>
            </a:extLst>
          </p:cNvPr>
          <p:cNvSpPr txBox="1">
            <a:spLocks/>
          </p:cNvSpPr>
          <p:nvPr/>
        </p:nvSpPr>
        <p:spPr>
          <a:xfrm>
            <a:off x="251535" y="85645"/>
            <a:ext cx="7571665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ko-KR" altLang="en-US" sz="40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데모 시연</a:t>
            </a:r>
            <a:endParaRPr lang="ko-KR" altLang="en-US" sz="3200" b="1" dirty="0">
              <a:solidFill>
                <a:srgbClr val="F7658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22064" y="1781978"/>
            <a:ext cx="10796556" cy="4137746"/>
            <a:chOff x="347160" y="1781978"/>
            <a:chExt cx="8019599" cy="3073486"/>
          </a:xfrm>
        </p:grpSpPr>
        <p:pic>
          <p:nvPicPr>
            <p:cNvPr id="12" name="Google Shape;908;p50">
              <a:extLst>
                <a:ext uri="{FF2B5EF4-FFF2-40B4-BE49-F238E27FC236}">
                  <a16:creationId xmlns:a16="http://schemas.microsoft.com/office/drawing/2014/main" id="{79B6CEBC-F80D-665D-0CBA-E2EF769B2F9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79" t="1838" r="49778" b="24010"/>
            <a:stretch/>
          </p:blipFill>
          <p:spPr>
            <a:xfrm>
              <a:off x="347160" y="1781978"/>
              <a:ext cx="3639624" cy="307348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5" name="Google Shape;909;p50">
              <a:extLst>
                <a:ext uri="{FF2B5EF4-FFF2-40B4-BE49-F238E27FC236}">
                  <a16:creationId xmlns:a16="http://schemas.microsoft.com/office/drawing/2014/main" id="{3C2D2C0D-402F-49E2-C684-1E7DDDBDB48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1849" t="879" r="786" b="1368"/>
            <a:stretch/>
          </p:blipFill>
          <p:spPr>
            <a:xfrm>
              <a:off x="4553398" y="1781979"/>
              <a:ext cx="3813361" cy="307348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51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13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15">
            <a:extLst>
              <a:ext uri="{FF2B5EF4-FFF2-40B4-BE49-F238E27FC236}">
                <a16:creationId xmlns:a16="http://schemas.microsoft.com/office/drawing/2014/main" id="{C0F2FA44-E15E-7D52-40B7-BAC86F3D3F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881248"/>
            <a:ext cx="11360800" cy="109550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0799" algn="ctr">
              <a:buSzPts val="3000"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52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02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15">
            <a:extLst>
              <a:ext uri="{FF2B5EF4-FFF2-40B4-BE49-F238E27FC236}">
                <a16:creationId xmlns:a16="http://schemas.microsoft.com/office/drawing/2014/main" id="{C0F2FA44-E15E-7D52-40B7-BAC86F3D3F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881248"/>
            <a:ext cx="11360800" cy="109550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0799" algn="ctr">
              <a:buSzPts val="3000"/>
            </a:pPr>
            <a:r>
              <a:rPr lang="ko-KR" altLang="en-US" sz="6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53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29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0847679-020F-6549-1A2D-7D48B04DEF54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2563713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5" name="Google Shape;80;p16">
            <a:extLst>
              <a:ext uri="{FF2B5EF4-FFF2-40B4-BE49-F238E27FC236}">
                <a16:creationId xmlns:a16="http://schemas.microsoft.com/office/drawing/2014/main" id="{3ABDBC0E-5840-DBF0-EBB0-9E0CE2961B7A}"/>
              </a:ext>
            </a:extLst>
          </p:cNvPr>
          <p:cNvSpPr/>
          <p:nvPr/>
        </p:nvSpPr>
        <p:spPr>
          <a:xfrm>
            <a:off x="6680317" y="1813034"/>
            <a:ext cx="1861200" cy="1031200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DB5B"/>
              </a:gs>
            </a:gsLst>
            <a:lin ang="0" scaled="1"/>
            <a:tileRect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Google Shape;81;p16">
            <a:extLst>
              <a:ext uri="{FF2B5EF4-FFF2-40B4-BE49-F238E27FC236}">
                <a16:creationId xmlns:a16="http://schemas.microsoft.com/office/drawing/2014/main" id="{C6E1443F-D33E-C10F-263D-E6E94B14F1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9072" t="61848" r="684"/>
          <a:stretch/>
        </p:blipFill>
        <p:spPr>
          <a:xfrm>
            <a:off x="550201" y="3698023"/>
            <a:ext cx="3062967" cy="22732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482DA6F1-0D86-DB8A-F44A-33E5CA7BBF29}"/>
              </a:ext>
            </a:extLst>
          </p:cNvPr>
          <p:cNvSpPr/>
          <p:nvPr/>
        </p:nvSpPr>
        <p:spPr>
          <a:xfrm>
            <a:off x="8068920" y="4359120"/>
            <a:ext cx="643600" cy="643600"/>
          </a:xfrm>
          <a:prstGeom prst="ellipse">
            <a:avLst/>
          </a:prstGeom>
          <a:solidFill>
            <a:srgbClr val="F6F6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Google Shape;85;p16">
            <a:extLst>
              <a:ext uri="{FF2B5EF4-FFF2-40B4-BE49-F238E27FC236}">
                <a16:creationId xmlns:a16="http://schemas.microsoft.com/office/drawing/2014/main" id="{9E9B7DEF-7390-1BF6-A551-35C9D894AC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6288" y="4456496"/>
            <a:ext cx="448848" cy="4488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6;p16">
            <a:extLst>
              <a:ext uri="{FF2B5EF4-FFF2-40B4-BE49-F238E27FC236}">
                <a16:creationId xmlns:a16="http://schemas.microsoft.com/office/drawing/2014/main" id="{186C1809-4685-06E9-260B-90DE9FFFD348}"/>
              </a:ext>
            </a:extLst>
          </p:cNvPr>
          <p:cNvSpPr txBox="1"/>
          <p:nvPr/>
        </p:nvSpPr>
        <p:spPr>
          <a:xfrm>
            <a:off x="7877134" y="5064413"/>
            <a:ext cx="1027200" cy="66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900" b="1" dirty="0">
                <a:solidFill>
                  <a:srgbClr val="F6587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모공</a:t>
            </a:r>
            <a:r>
              <a:rPr lang="ko-KR" altLang="en-US" sz="900" b="1" dirty="0">
                <a:solidFill>
                  <a:srgbClr val="F6587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r>
              <a:rPr lang="ko" altLang="en-US" sz="900" b="1" dirty="0">
                <a:solidFill>
                  <a:srgbClr val="F6587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endParaRPr lang="en-US" altLang="ko" sz="900" b="1" dirty="0">
              <a:solidFill>
                <a:srgbClr val="F6587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" altLang="en-US" sz="900" b="1" dirty="0">
                <a:solidFill>
                  <a:srgbClr val="F6587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관심있는</a:t>
            </a:r>
            <a:endParaRPr sz="900" b="1" dirty="0">
              <a:solidFill>
                <a:srgbClr val="F6587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남성 </a:t>
            </a:r>
            <a:r>
              <a:rPr lang="en-US" altLang="ko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씨</a:t>
            </a:r>
            <a:endParaRPr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Google Shape;87;p16">
            <a:extLst>
              <a:ext uri="{FF2B5EF4-FFF2-40B4-BE49-F238E27FC236}">
                <a16:creationId xmlns:a16="http://schemas.microsoft.com/office/drawing/2014/main" id="{6E81D5DE-BF7E-248B-2E07-FDC6997B2056}"/>
              </a:ext>
            </a:extLst>
          </p:cNvPr>
          <p:cNvSpPr txBox="1"/>
          <p:nvPr/>
        </p:nvSpPr>
        <p:spPr>
          <a:xfrm rot="1385624">
            <a:off x="8476646" y="4455274"/>
            <a:ext cx="200899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133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sz="133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88;p16">
            <a:extLst>
              <a:ext uri="{FF2B5EF4-FFF2-40B4-BE49-F238E27FC236}">
                <a16:creationId xmlns:a16="http://schemas.microsoft.com/office/drawing/2014/main" id="{FC8FFF04-4081-E874-22F5-AF9419DAD9FC}"/>
              </a:ext>
            </a:extLst>
          </p:cNvPr>
          <p:cNvSpPr txBox="1"/>
          <p:nvPr/>
        </p:nvSpPr>
        <p:spPr>
          <a:xfrm rot="-900295">
            <a:off x="7981701" y="4327799"/>
            <a:ext cx="200848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133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sz="133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Google Shape;89;p16">
            <a:extLst>
              <a:ext uri="{FF2B5EF4-FFF2-40B4-BE49-F238E27FC236}">
                <a16:creationId xmlns:a16="http://schemas.microsoft.com/office/drawing/2014/main" id="{D97AFA8D-3A00-9582-6456-EF501C35582A}"/>
              </a:ext>
            </a:extLst>
          </p:cNvPr>
          <p:cNvGrpSpPr/>
          <p:nvPr/>
        </p:nvGrpSpPr>
        <p:grpSpPr>
          <a:xfrm>
            <a:off x="8971333" y="4059680"/>
            <a:ext cx="2484464" cy="1787460"/>
            <a:chOff x="3698175" y="1419275"/>
            <a:chExt cx="4380224" cy="3151375"/>
          </a:xfrm>
        </p:grpSpPr>
        <p:pic>
          <p:nvPicPr>
            <p:cNvPr id="13" name="Google Shape;90;p16">
              <a:extLst>
                <a:ext uri="{FF2B5EF4-FFF2-40B4-BE49-F238E27FC236}">
                  <a16:creationId xmlns:a16="http://schemas.microsoft.com/office/drawing/2014/main" id="{923CF059-AF5D-9EEA-C868-3575F3DC667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29358"/>
            <a:stretch/>
          </p:blipFill>
          <p:spPr>
            <a:xfrm>
              <a:off x="3698175" y="1681425"/>
              <a:ext cx="4380224" cy="288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91;p16">
              <a:extLst>
                <a:ext uri="{FF2B5EF4-FFF2-40B4-BE49-F238E27FC236}">
                  <a16:creationId xmlns:a16="http://schemas.microsoft.com/office/drawing/2014/main" id="{745A5956-A2ED-78F2-D9DF-983CED3C54F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93468"/>
            <a:stretch/>
          </p:blipFill>
          <p:spPr>
            <a:xfrm>
              <a:off x="3779800" y="1419275"/>
              <a:ext cx="4298600" cy="2621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92;p16">
            <a:extLst>
              <a:ext uri="{FF2B5EF4-FFF2-40B4-BE49-F238E27FC236}">
                <a16:creationId xmlns:a16="http://schemas.microsoft.com/office/drawing/2014/main" id="{63B9A041-4BD7-8DE4-B163-455F2F3F75BD}"/>
              </a:ext>
            </a:extLst>
          </p:cNvPr>
          <p:cNvSpPr/>
          <p:nvPr/>
        </p:nvSpPr>
        <p:spPr>
          <a:xfrm>
            <a:off x="10841913" y="5192282"/>
            <a:ext cx="563600" cy="685600"/>
          </a:xfrm>
          <a:prstGeom prst="rect">
            <a:avLst/>
          </a:prstGeom>
          <a:noFill/>
          <a:ln w="28575" cap="flat" cmpd="sng">
            <a:solidFill>
              <a:srgbClr val="F65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93;p16">
            <a:extLst>
              <a:ext uri="{FF2B5EF4-FFF2-40B4-BE49-F238E27FC236}">
                <a16:creationId xmlns:a16="http://schemas.microsoft.com/office/drawing/2014/main" id="{C8384888-92D3-B1B1-8557-EFCC6A1849CA}"/>
              </a:ext>
            </a:extLst>
          </p:cNvPr>
          <p:cNvSpPr/>
          <p:nvPr/>
        </p:nvSpPr>
        <p:spPr>
          <a:xfrm>
            <a:off x="9618520" y="5192282"/>
            <a:ext cx="563600" cy="685600"/>
          </a:xfrm>
          <a:prstGeom prst="rect">
            <a:avLst/>
          </a:prstGeom>
          <a:noFill/>
          <a:ln w="28575" cap="flat" cmpd="sng">
            <a:solidFill>
              <a:srgbClr val="F65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94;p16">
            <a:extLst>
              <a:ext uri="{FF2B5EF4-FFF2-40B4-BE49-F238E27FC236}">
                <a16:creationId xmlns:a16="http://schemas.microsoft.com/office/drawing/2014/main" id="{20F1C74B-0BA5-02B5-1A6A-F4A7FF8DA16A}"/>
              </a:ext>
            </a:extLst>
          </p:cNvPr>
          <p:cNvSpPr txBox="1"/>
          <p:nvPr/>
        </p:nvSpPr>
        <p:spPr>
          <a:xfrm>
            <a:off x="8062733" y="3644690"/>
            <a:ext cx="3483600" cy="307736"/>
          </a:xfrm>
          <a:prstGeom prst="rect">
            <a:avLst/>
          </a:prstGeom>
          <a:solidFill>
            <a:srgbClr val="B6DB5B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sz="400" b="1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Google Shape;96;p16">
            <a:extLst>
              <a:ext uri="{FF2B5EF4-FFF2-40B4-BE49-F238E27FC236}">
                <a16:creationId xmlns:a16="http://schemas.microsoft.com/office/drawing/2014/main" id="{7D090C69-DD13-8F8D-8036-643A24AA3A14}"/>
              </a:ext>
            </a:extLst>
          </p:cNvPr>
          <p:cNvSpPr txBox="1"/>
          <p:nvPr/>
        </p:nvSpPr>
        <p:spPr>
          <a:xfrm>
            <a:off x="1888767" y="3402207"/>
            <a:ext cx="17244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ko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닐슨미디어 코리아</a:t>
            </a:r>
            <a:endParaRPr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Google Shape;97;p16">
            <a:extLst>
              <a:ext uri="{FF2B5EF4-FFF2-40B4-BE49-F238E27FC236}">
                <a16:creationId xmlns:a16="http://schemas.microsoft.com/office/drawing/2014/main" id="{C61E2ED3-FA1E-32C7-9B76-D0F4A449026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305" t="5033"/>
          <a:stretch/>
        </p:blipFill>
        <p:spPr>
          <a:xfrm>
            <a:off x="4339951" y="3746338"/>
            <a:ext cx="2852983" cy="21632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Google Shape;98;p16">
            <a:extLst>
              <a:ext uri="{FF2B5EF4-FFF2-40B4-BE49-F238E27FC236}">
                <a16:creationId xmlns:a16="http://schemas.microsoft.com/office/drawing/2014/main" id="{544D3DE2-E10B-2A95-2AC5-B73B07E99942}"/>
              </a:ext>
            </a:extLst>
          </p:cNvPr>
          <p:cNvSpPr txBox="1"/>
          <p:nvPr/>
        </p:nvSpPr>
        <p:spPr>
          <a:xfrm>
            <a:off x="3980051" y="5909590"/>
            <a:ext cx="35728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이용 형태에 따른 스포티파이 이탈율 현황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Google Shape;99;p16">
            <a:extLst>
              <a:ext uri="{FF2B5EF4-FFF2-40B4-BE49-F238E27FC236}">
                <a16:creationId xmlns:a16="http://schemas.microsoft.com/office/drawing/2014/main" id="{7D697B47-6733-5B8A-2485-9929275411A2}"/>
              </a:ext>
            </a:extLst>
          </p:cNvPr>
          <p:cNvSpPr txBox="1"/>
          <p:nvPr/>
        </p:nvSpPr>
        <p:spPr>
          <a:xfrm>
            <a:off x="5558013" y="3402207"/>
            <a:ext cx="17244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ko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Spotify Research</a:t>
            </a:r>
            <a:endParaRPr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Google Shape;100;p16">
            <a:extLst>
              <a:ext uri="{FF2B5EF4-FFF2-40B4-BE49-F238E27FC236}">
                <a16:creationId xmlns:a16="http://schemas.microsoft.com/office/drawing/2014/main" id="{29421212-C150-0BBA-0A7C-533B4B5552CA}"/>
              </a:ext>
            </a:extLst>
          </p:cNvPr>
          <p:cNvSpPr txBox="1"/>
          <p:nvPr/>
        </p:nvSpPr>
        <p:spPr>
          <a:xfrm>
            <a:off x="8062733" y="5841224"/>
            <a:ext cx="35728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올리브영의 제품 추천 서비스 현황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Google Shape;101;p16">
            <a:extLst>
              <a:ext uri="{FF2B5EF4-FFF2-40B4-BE49-F238E27FC236}">
                <a16:creationId xmlns:a16="http://schemas.microsoft.com/office/drawing/2014/main" id="{E7EF8B1A-35C5-ED93-3327-9824ED524CDF}"/>
              </a:ext>
            </a:extLst>
          </p:cNvPr>
          <p:cNvSpPr/>
          <p:nvPr/>
        </p:nvSpPr>
        <p:spPr>
          <a:xfrm>
            <a:off x="551178" y="1686314"/>
            <a:ext cx="6994800" cy="383101"/>
          </a:xfrm>
          <a:prstGeom prst="rect">
            <a:avLst/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</a:t>
            </a:r>
            <a:r>
              <a:rPr lang="ko" altLang="en-US" sz="14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세일 기간 직후 어플 이탈율 높아짐</a:t>
            </a:r>
            <a:r>
              <a:rPr lang="en-US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혜택만 누리고 이탈하는 체리피커 방지 필요</a:t>
            </a:r>
            <a:endParaRPr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Google Shape;102;p16">
            <a:extLst>
              <a:ext uri="{FF2B5EF4-FFF2-40B4-BE49-F238E27FC236}">
                <a16:creationId xmlns:a16="http://schemas.microsoft.com/office/drawing/2014/main" id="{02411584-CCCE-EF54-B242-288C9C2CDB02}"/>
              </a:ext>
            </a:extLst>
          </p:cNvPr>
          <p:cNvSpPr/>
          <p:nvPr/>
        </p:nvSpPr>
        <p:spPr>
          <a:xfrm>
            <a:off x="551178" y="2137214"/>
            <a:ext cx="6994800" cy="383101"/>
          </a:xfrm>
          <a:prstGeom prst="rect">
            <a:avLst/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4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제품을 소비</a:t>
            </a:r>
            <a:r>
              <a:rPr lang="ko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하는 사용자일수록 서비스 </a:t>
            </a:r>
            <a:r>
              <a:rPr lang="ko" altLang="en-US" sz="14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이탈율 낮은 경향</a:t>
            </a:r>
            <a:r>
              <a:rPr lang="ko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있음 </a:t>
            </a:r>
            <a:endParaRPr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Google Shape;103;p16">
            <a:extLst>
              <a:ext uri="{FF2B5EF4-FFF2-40B4-BE49-F238E27FC236}">
                <a16:creationId xmlns:a16="http://schemas.microsoft.com/office/drawing/2014/main" id="{A3F9B797-958B-40EF-ADD3-30DDD45B0BB2}"/>
              </a:ext>
            </a:extLst>
          </p:cNvPr>
          <p:cNvSpPr/>
          <p:nvPr/>
        </p:nvSpPr>
        <p:spPr>
          <a:xfrm>
            <a:off x="551178" y="2585292"/>
            <a:ext cx="6994800" cy="383101"/>
          </a:xfrm>
          <a:prstGeom prst="rect">
            <a:avLst/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올리브영은 다양한 제품 추천 중</a:t>
            </a:r>
            <a:r>
              <a:rPr lang="en-US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 </a:t>
            </a:r>
            <a:r>
              <a:rPr lang="ko" altLang="en-US" sz="14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관심사와 관계 없는 제품을 추천하기도</a:t>
            </a:r>
            <a:endParaRPr sz="14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Google Shape;104;p16">
            <a:extLst>
              <a:ext uri="{FF2B5EF4-FFF2-40B4-BE49-F238E27FC236}">
                <a16:creationId xmlns:a16="http://schemas.microsoft.com/office/drawing/2014/main" id="{2451E496-5027-A8D6-BDED-84AF8F194B48}"/>
              </a:ext>
            </a:extLst>
          </p:cNvPr>
          <p:cNvSpPr/>
          <p:nvPr/>
        </p:nvSpPr>
        <p:spPr>
          <a:xfrm>
            <a:off x="8812211" y="1952834"/>
            <a:ext cx="2484400" cy="751600"/>
          </a:xfrm>
          <a:prstGeom prst="rect">
            <a:avLst/>
          </a:prstGeom>
          <a:solidFill>
            <a:srgbClr val="B6DB5B">
              <a:alpha val="66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관심사 기반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맞춤형 추천 서비스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Google Shape;105;p16">
            <a:extLst>
              <a:ext uri="{FF2B5EF4-FFF2-40B4-BE49-F238E27FC236}">
                <a16:creationId xmlns:a16="http://schemas.microsoft.com/office/drawing/2014/main" id="{9AF3319E-D914-12D7-9A4E-0FCBC2F5D28B}"/>
              </a:ext>
            </a:extLst>
          </p:cNvPr>
          <p:cNvSpPr txBox="1"/>
          <p:nvPr/>
        </p:nvSpPr>
        <p:spPr>
          <a:xfrm>
            <a:off x="513167" y="3381807"/>
            <a:ext cx="14012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r>
              <a:rPr lang="ko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축</a:t>
            </a:r>
            <a:r>
              <a:rPr lang="en-US" altLang="ko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이탈율</a:t>
            </a:r>
            <a:endParaRPr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Google Shape;106;p16">
            <a:extLst>
              <a:ext uri="{FF2B5EF4-FFF2-40B4-BE49-F238E27FC236}">
                <a16:creationId xmlns:a16="http://schemas.microsoft.com/office/drawing/2014/main" id="{331F1921-9E81-5B74-CF36-53A9B36FDD37}"/>
              </a:ext>
            </a:extLst>
          </p:cNvPr>
          <p:cNvSpPr txBox="1"/>
          <p:nvPr/>
        </p:nvSpPr>
        <p:spPr>
          <a:xfrm>
            <a:off x="4229763" y="3381807"/>
            <a:ext cx="14012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r>
              <a:rPr lang="ko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축</a:t>
            </a:r>
            <a:r>
              <a:rPr lang="en-US" altLang="ko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이탈율</a:t>
            </a:r>
            <a:endParaRPr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Google Shape;107;p16">
            <a:extLst>
              <a:ext uri="{FF2B5EF4-FFF2-40B4-BE49-F238E27FC236}">
                <a16:creationId xmlns:a16="http://schemas.microsoft.com/office/drawing/2014/main" id="{95832E99-C00A-A03B-AC78-7F2C419C8BF9}"/>
              </a:ext>
            </a:extLst>
          </p:cNvPr>
          <p:cNvSpPr/>
          <p:nvPr/>
        </p:nvSpPr>
        <p:spPr>
          <a:xfrm>
            <a:off x="1644080" y="5192290"/>
            <a:ext cx="731600" cy="292000"/>
          </a:xfrm>
          <a:prstGeom prst="wedgeRectCallout">
            <a:avLst>
              <a:gd name="adj1" fmla="val -19931"/>
              <a:gd name="adj2" fmla="val -69499"/>
            </a:avLst>
          </a:prstGeom>
          <a:solidFill>
            <a:srgbClr val="B6DB5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올영세일</a:t>
            </a:r>
            <a:endParaRPr sz="8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Google Shape;108;p16">
            <a:extLst>
              <a:ext uri="{FF2B5EF4-FFF2-40B4-BE49-F238E27FC236}">
                <a16:creationId xmlns:a16="http://schemas.microsoft.com/office/drawing/2014/main" id="{D9FDECA7-916C-787F-4E94-454333007633}"/>
              </a:ext>
            </a:extLst>
          </p:cNvPr>
          <p:cNvSpPr/>
          <p:nvPr/>
        </p:nvSpPr>
        <p:spPr>
          <a:xfrm>
            <a:off x="2919040" y="5086590"/>
            <a:ext cx="731600" cy="292000"/>
          </a:xfrm>
          <a:prstGeom prst="wedgeRectCallout">
            <a:avLst>
              <a:gd name="adj1" fmla="val -19931"/>
              <a:gd name="adj2" fmla="val -69499"/>
            </a:avLst>
          </a:prstGeom>
          <a:solidFill>
            <a:srgbClr val="B6DB5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올영세일</a:t>
            </a:r>
            <a:endParaRPr sz="8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Google Shape;110;p16">
            <a:extLst>
              <a:ext uri="{FF2B5EF4-FFF2-40B4-BE49-F238E27FC236}">
                <a16:creationId xmlns:a16="http://schemas.microsoft.com/office/drawing/2014/main" id="{DEEF7C2C-A927-5C2F-479F-D9D41A2B3020}"/>
              </a:ext>
            </a:extLst>
          </p:cNvPr>
          <p:cNvSpPr txBox="1"/>
          <p:nvPr/>
        </p:nvSpPr>
        <p:spPr>
          <a:xfrm>
            <a:off x="8065300" y="3594631"/>
            <a:ext cx="3483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0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관심사와 관련 없는 스타킹</a:t>
            </a:r>
            <a:r>
              <a:rPr lang="en-US" altLang="ko" sz="10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" altLang="en-US" sz="10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각질제품 추천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294760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-KR" sz="1947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1.1 </a:t>
            </a:r>
            <a:r>
              <a:rPr lang="ko-KR" altLang="en-US" sz="1947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 및 필요성</a:t>
            </a:r>
          </a:p>
        </p:txBody>
      </p:sp>
      <p:sp>
        <p:nvSpPr>
          <p:cNvPr id="33" name="Google Shape;95;p16">
            <a:extLst>
              <a:ext uri="{FF2B5EF4-FFF2-40B4-BE49-F238E27FC236}">
                <a16:creationId xmlns:a16="http://schemas.microsoft.com/office/drawing/2014/main" id="{98ABD437-007E-FE77-A476-2FA7C3A495E6}"/>
              </a:ext>
            </a:extLst>
          </p:cNvPr>
          <p:cNvSpPr txBox="1"/>
          <p:nvPr/>
        </p:nvSpPr>
        <p:spPr>
          <a:xfrm>
            <a:off x="251535" y="5909590"/>
            <a:ext cx="35728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[22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올리브영 주간 이탈율 트렌드</a:t>
            </a:r>
            <a:r>
              <a:rPr lang="en-US" alt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F819AA-57A4-6E9E-D940-1EE183BB0306}"/>
              </a:ext>
            </a:extLst>
          </p:cNvPr>
          <p:cNvSpPr txBox="1"/>
          <p:nvPr/>
        </p:nvSpPr>
        <p:spPr>
          <a:xfrm>
            <a:off x="1671154" y="4395223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이탈율</a:t>
            </a:r>
            <a:r>
              <a:rPr lang="ko-KR" altLang="en-US" sz="1000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증가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0618A5-F862-F6E8-7FCA-357A4402E223}"/>
              </a:ext>
            </a:extLst>
          </p:cNvPr>
          <p:cNvSpPr txBox="1"/>
          <p:nvPr/>
        </p:nvSpPr>
        <p:spPr>
          <a:xfrm>
            <a:off x="2951077" y="4326998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이탈율</a:t>
            </a:r>
            <a:r>
              <a:rPr lang="ko-KR" altLang="en-US" sz="1000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증가</a:t>
            </a:r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B0A48B37-3033-5FDF-949F-EECEFDA190CD}"/>
              </a:ext>
            </a:extLst>
          </p:cNvPr>
          <p:cNvSpPr/>
          <p:nvPr/>
        </p:nvSpPr>
        <p:spPr>
          <a:xfrm rot="3565391">
            <a:off x="5663613" y="3791868"/>
            <a:ext cx="125986" cy="1192015"/>
          </a:xfrm>
          <a:prstGeom prst="downArrow">
            <a:avLst/>
          </a:prstGeom>
          <a:solidFill>
            <a:srgbClr val="F28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101A25-941C-EE1D-A895-FF7C7A8B52C1}"/>
              </a:ext>
            </a:extLst>
          </p:cNvPr>
          <p:cNvSpPr txBox="1"/>
          <p:nvPr/>
        </p:nvSpPr>
        <p:spPr>
          <a:xfrm rot="19800000">
            <a:off x="4884605" y="4012326"/>
            <a:ext cx="149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소비 제품이</a:t>
            </a:r>
            <a:r>
              <a:rPr lang="en-US" altLang="ko-KR" sz="1000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다양할 수록</a:t>
            </a:r>
            <a:endParaRPr lang="en-US" altLang="ko-KR" sz="1000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err="1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이탈율</a:t>
            </a:r>
            <a:r>
              <a:rPr lang="ko-KR" altLang="en-US" sz="1000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감소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B61DE2-4110-4C63-4142-0DD18E8B978A}"/>
              </a:ext>
            </a:extLst>
          </p:cNvPr>
          <p:cNvSpPr txBox="1"/>
          <p:nvPr/>
        </p:nvSpPr>
        <p:spPr>
          <a:xfrm>
            <a:off x="4578124" y="5535082"/>
            <a:ext cx="9765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소비 다양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3C81BC-5148-30DB-11B4-B4F07D993043}"/>
              </a:ext>
            </a:extLst>
          </p:cNvPr>
          <p:cNvSpPr txBox="1"/>
          <p:nvPr/>
        </p:nvSpPr>
        <p:spPr>
          <a:xfrm>
            <a:off x="5975192" y="5535082"/>
            <a:ext cx="9765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소비 한정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6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66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0847679-020F-6549-1A2D-7D48B04DEF54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2563713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2947600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47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1.2 </a:t>
            </a:r>
            <a:r>
              <a:rPr lang="ko" altLang="en-US" sz="1947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 및 방향성</a:t>
            </a:r>
            <a:endParaRPr lang="ko-KR" altLang="en-US" sz="1947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Google Shape;80;p16">
            <a:extLst>
              <a:ext uri="{FF2B5EF4-FFF2-40B4-BE49-F238E27FC236}">
                <a16:creationId xmlns:a16="http://schemas.microsoft.com/office/drawing/2014/main" id="{9A60E69A-B82F-65EF-F82E-79BAF606F8AB}"/>
              </a:ext>
            </a:extLst>
          </p:cNvPr>
          <p:cNvSpPr/>
          <p:nvPr/>
        </p:nvSpPr>
        <p:spPr>
          <a:xfrm>
            <a:off x="3831052" y="1497087"/>
            <a:ext cx="383200" cy="316000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45500">
                <a:srgbClr val="DEEFB4"/>
              </a:gs>
              <a:gs pos="0">
                <a:schemeClr val="bg1"/>
              </a:gs>
              <a:gs pos="100000">
                <a:srgbClr val="B6DB5B"/>
              </a:gs>
            </a:gsLst>
            <a:lin ang="0" scaled="1"/>
            <a:tileRect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Google Shape;118;p17">
            <a:extLst>
              <a:ext uri="{FF2B5EF4-FFF2-40B4-BE49-F238E27FC236}">
                <a16:creationId xmlns:a16="http://schemas.microsoft.com/office/drawing/2014/main" id="{E464F8A4-4CA9-8475-E4AB-7E29DF3533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855" t="8483"/>
          <a:stretch/>
        </p:blipFill>
        <p:spPr>
          <a:xfrm>
            <a:off x="954904" y="2460451"/>
            <a:ext cx="2316835" cy="1699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20;p17">
            <a:extLst>
              <a:ext uri="{FF2B5EF4-FFF2-40B4-BE49-F238E27FC236}">
                <a16:creationId xmlns:a16="http://schemas.microsoft.com/office/drawing/2014/main" id="{348D9B2E-4380-6519-1FB5-47A25F53E3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970" y="4617351"/>
            <a:ext cx="2198167" cy="14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21;p17">
            <a:extLst>
              <a:ext uri="{FF2B5EF4-FFF2-40B4-BE49-F238E27FC236}">
                <a16:creationId xmlns:a16="http://schemas.microsoft.com/office/drawing/2014/main" id="{AEBF4A20-2715-8DEA-A5FD-1470672C4495}"/>
              </a:ext>
            </a:extLst>
          </p:cNvPr>
          <p:cNvSpPr txBox="1"/>
          <p:nvPr/>
        </p:nvSpPr>
        <p:spPr>
          <a:xfrm>
            <a:off x="937436" y="4067931"/>
            <a:ext cx="242189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'</a:t>
            </a:r>
            <a:r>
              <a:rPr lang="ko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소비자 리뷰</a:t>
            </a:r>
            <a:r>
              <a:rPr lang="en-US" altLang="ko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 </a:t>
            </a:r>
            <a:r>
              <a:rPr lang="ko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전반적인 인식 평가 </a:t>
            </a:r>
            <a:r>
              <a:rPr lang="en-US" altLang="ko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sz="1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Google Shape;122;p17">
            <a:extLst>
              <a:ext uri="{FF2B5EF4-FFF2-40B4-BE49-F238E27FC236}">
                <a16:creationId xmlns:a16="http://schemas.microsoft.com/office/drawing/2014/main" id="{6A8789BA-5A33-4B73-4D62-4AD2E37F5560}"/>
              </a:ext>
            </a:extLst>
          </p:cNvPr>
          <p:cNvSpPr txBox="1"/>
          <p:nvPr/>
        </p:nvSpPr>
        <p:spPr>
          <a:xfrm>
            <a:off x="962063" y="5936155"/>
            <a:ext cx="230197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'</a:t>
            </a:r>
            <a:r>
              <a:rPr lang="ko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</a:t>
            </a:r>
            <a:r>
              <a:rPr lang="en-US" altLang="ko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 </a:t>
            </a:r>
            <a:r>
              <a:rPr lang="ko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후기 현황</a:t>
            </a:r>
            <a:r>
              <a:rPr lang="en-US" altLang="ko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sz="1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9" name="Google Shape;123;p17">
            <a:extLst>
              <a:ext uri="{FF2B5EF4-FFF2-40B4-BE49-F238E27FC236}">
                <a16:creationId xmlns:a16="http://schemas.microsoft.com/office/drawing/2014/main" id="{ED01E9D2-7E55-24C2-E4A1-7122E9BBDD65}"/>
              </a:ext>
            </a:extLst>
          </p:cNvPr>
          <p:cNvGrpSpPr/>
          <p:nvPr/>
        </p:nvGrpSpPr>
        <p:grpSpPr>
          <a:xfrm>
            <a:off x="4214252" y="1433147"/>
            <a:ext cx="7813959" cy="4784476"/>
            <a:chOff x="3269780" y="1092725"/>
            <a:chExt cx="4749970" cy="2885294"/>
          </a:xfrm>
        </p:grpSpPr>
        <p:grpSp>
          <p:nvGrpSpPr>
            <p:cNvPr id="40" name="Google Shape;124;p17">
              <a:extLst>
                <a:ext uri="{FF2B5EF4-FFF2-40B4-BE49-F238E27FC236}">
                  <a16:creationId xmlns:a16="http://schemas.microsoft.com/office/drawing/2014/main" id="{AEFFF130-F806-5ACE-338B-E5EFC93A3430}"/>
                </a:ext>
              </a:extLst>
            </p:cNvPr>
            <p:cNvGrpSpPr/>
            <p:nvPr/>
          </p:nvGrpSpPr>
          <p:grpSpPr>
            <a:xfrm>
              <a:off x="3269792" y="1469456"/>
              <a:ext cx="4749786" cy="532476"/>
              <a:chOff x="573125" y="1469600"/>
              <a:chExt cx="6164550" cy="691079"/>
            </a:xfrm>
          </p:grpSpPr>
          <p:grpSp>
            <p:nvGrpSpPr>
              <p:cNvPr id="66" name="Google Shape;125;p17">
                <a:extLst>
                  <a:ext uri="{FF2B5EF4-FFF2-40B4-BE49-F238E27FC236}">
                    <a16:creationId xmlns:a16="http://schemas.microsoft.com/office/drawing/2014/main" id="{C9A43018-F22D-4C7B-3B77-1CB84BFFB67F}"/>
                  </a:ext>
                </a:extLst>
              </p:cNvPr>
              <p:cNvGrpSpPr/>
              <p:nvPr/>
            </p:nvGrpSpPr>
            <p:grpSpPr>
              <a:xfrm>
                <a:off x="573125" y="1469600"/>
                <a:ext cx="1263900" cy="691063"/>
                <a:chOff x="565775" y="1476925"/>
                <a:chExt cx="1263900" cy="691063"/>
              </a:xfrm>
            </p:grpSpPr>
            <p:sp>
              <p:nvSpPr>
                <p:cNvPr id="70" name="Google Shape;126;p17">
                  <a:extLst>
                    <a:ext uri="{FF2B5EF4-FFF2-40B4-BE49-F238E27FC236}">
                      <a16:creationId xmlns:a16="http://schemas.microsoft.com/office/drawing/2014/main" id="{31749126-3D34-39C2-746C-8D47892E9395}"/>
                    </a:ext>
                  </a:extLst>
                </p:cNvPr>
                <p:cNvSpPr/>
                <p:nvPr/>
              </p:nvSpPr>
              <p:spPr>
                <a:xfrm>
                  <a:off x="565775" y="1476925"/>
                  <a:ext cx="411600" cy="6909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en-US" altLang="ko" sz="3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1</a:t>
                  </a:r>
                  <a:endParaRPr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71" name="Google Shape;127;p17">
                  <a:extLst>
                    <a:ext uri="{FF2B5EF4-FFF2-40B4-BE49-F238E27FC236}">
                      <a16:creationId xmlns:a16="http://schemas.microsoft.com/office/drawing/2014/main" id="{51F80607-966C-B41A-9592-B5FEA6826F00}"/>
                    </a:ext>
                  </a:extLst>
                </p:cNvPr>
                <p:cNvSpPr/>
                <p:nvPr/>
              </p:nvSpPr>
              <p:spPr>
                <a:xfrm>
                  <a:off x="977375" y="1476925"/>
                  <a:ext cx="852300" cy="3456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ko" alt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문제정의</a:t>
                  </a:r>
                  <a:endParaRPr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2" name="Google Shape;128;p17">
                  <a:extLst>
                    <a:ext uri="{FF2B5EF4-FFF2-40B4-BE49-F238E27FC236}">
                      <a16:creationId xmlns:a16="http://schemas.microsoft.com/office/drawing/2014/main" id="{91ABB5D7-44EF-D5F3-24C1-4B0C7C9D2140}"/>
                    </a:ext>
                  </a:extLst>
                </p:cNvPr>
                <p:cNvSpPr/>
                <p:nvPr/>
              </p:nvSpPr>
              <p:spPr>
                <a:xfrm>
                  <a:off x="977375" y="1822388"/>
                  <a:ext cx="852300" cy="3456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ko" altLang="en-US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개선방안</a:t>
                  </a:r>
                  <a:endParaRPr sz="14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67" name="Google Shape;129;p17">
                <a:extLst>
                  <a:ext uri="{FF2B5EF4-FFF2-40B4-BE49-F238E27FC236}">
                    <a16:creationId xmlns:a16="http://schemas.microsoft.com/office/drawing/2014/main" id="{CCF1D879-E8CC-6AC1-444F-BB2F57587FE0}"/>
                  </a:ext>
                </a:extLst>
              </p:cNvPr>
              <p:cNvGrpSpPr/>
              <p:nvPr/>
            </p:nvGrpSpPr>
            <p:grpSpPr>
              <a:xfrm>
                <a:off x="1837023" y="1469625"/>
                <a:ext cx="4900652" cy="691054"/>
                <a:chOff x="977375" y="1476927"/>
                <a:chExt cx="704400" cy="691054"/>
              </a:xfrm>
            </p:grpSpPr>
            <p:sp>
              <p:nvSpPr>
                <p:cNvPr id="68" name="Google Shape;130;p17">
                  <a:extLst>
                    <a:ext uri="{FF2B5EF4-FFF2-40B4-BE49-F238E27FC236}">
                      <a16:creationId xmlns:a16="http://schemas.microsoft.com/office/drawing/2014/main" id="{5735844D-5DA5-2185-844B-DB4894A9BFDF}"/>
                    </a:ext>
                  </a:extLst>
                </p:cNvPr>
                <p:cNvSpPr/>
                <p:nvPr/>
              </p:nvSpPr>
              <p:spPr>
                <a:xfrm>
                  <a:off x="977375" y="1476927"/>
                  <a:ext cx="704400" cy="3456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r>
                    <a:rPr lang="ko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올리브영 세일 기간 직후 어플 이탈율 높아짐 </a:t>
                  </a:r>
                  <a:endParaRPr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9" name="Google Shape;131;p17">
                  <a:extLst>
                    <a:ext uri="{FF2B5EF4-FFF2-40B4-BE49-F238E27FC236}">
                      <a16:creationId xmlns:a16="http://schemas.microsoft.com/office/drawing/2014/main" id="{A10F2CEE-D728-9609-B091-1EAF2B0F73D7}"/>
                    </a:ext>
                  </a:extLst>
                </p:cNvPr>
                <p:cNvSpPr/>
                <p:nvPr/>
              </p:nvSpPr>
              <p:spPr>
                <a:xfrm>
                  <a:off x="977375" y="1822381"/>
                  <a:ext cx="704400" cy="3456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r>
                    <a:rPr lang="ko" altLang="en-US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고객 관심사에 맞는 다양한 제품을 추천함으로써 이탈율 감소 기대</a:t>
                  </a:r>
                  <a:endParaRPr sz="14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41" name="Google Shape;132;p17">
              <a:extLst>
                <a:ext uri="{FF2B5EF4-FFF2-40B4-BE49-F238E27FC236}">
                  <a16:creationId xmlns:a16="http://schemas.microsoft.com/office/drawing/2014/main" id="{6EFB91A5-CC4E-2E91-F58F-C52E6A53F952}"/>
                </a:ext>
              </a:extLst>
            </p:cNvPr>
            <p:cNvGrpSpPr/>
            <p:nvPr/>
          </p:nvGrpSpPr>
          <p:grpSpPr>
            <a:xfrm>
              <a:off x="3269780" y="2128158"/>
              <a:ext cx="4749795" cy="532474"/>
              <a:chOff x="573125" y="2643363"/>
              <a:chExt cx="6164563" cy="691075"/>
            </a:xfrm>
          </p:grpSpPr>
          <p:grpSp>
            <p:nvGrpSpPr>
              <p:cNvPr id="59" name="Google Shape;133;p17">
                <a:extLst>
                  <a:ext uri="{FF2B5EF4-FFF2-40B4-BE49-F238E27FC236}">
                    <a16:creationId xmlns:a16="http://schemas.microsoft.com/office/drawing/2014/main" id="{130CA3AD-F1EB-2D45-BD52-32B022BFFE87}"/>
                  </a:ext>
                </a:extLst>
              </p:cNvPr>
              <p:cNvGrpSpPr/>
              <p:nvPr/>
            </p:nvGrpSpPr>
            <p:grpSpPr>
              <a:xfrm>
                <a:off x="573125" y="2643363"/>
                <a:ext cx="1263900" cy="691063"/>
                <a:chOff x="565775" y="1476925"/>
                <a:chExt cx="1263900" cy="691063"/>
              </a:xfrm>
            </p:grpSpPr>
            <p:sp>
              <p:nvSpPr>
                <p:cNvPr id="63" name="Google Shape;134;p17">
                  <a:extLst>
                    <a:ext uri="{FF2B5EF4-FFF2-40B4-BE49-F238E27FC236}">
                      <a16:creationId xmlns:a16="http://schemas.microsoft.com/office/drawing/2014/main" id="{D023F331-05F7-08B1-9451-E0EF9C5D995B}"/>
                    </a:ext>
                  </a:extLst>
                </p:cNvPr>
                <p:cNvSpPr/>
                <p:nvPr/>
              </p:nvSpPr>
              <p:spPr>
                <a:xfrm>
                  <a:off x="565775" y="1476925"/>
                  <a:ext cx="411600" cy="6909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en-US" altLang="ko" sz="3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2</a:t>
                  </a:r>
                  <a:endParaRPr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64" name="Google Shape;135;p17">
                  <a:extLst>
                    <a:ext uri="{FF2B5EF4-FFF2-40B4-BE49-F238E27FC236}">
                      <a16:creationId xmlns:a16="http://schemas.microsoft.com/office/drawing/2014/main" id="{1880C0E8-ED6C-04EE-F524-E57D7DBDB937}"/>
                    </a:ext>
                  </a:extLst>
                </p:cNvPr>
                <p:cNvSpPr/>
                <p:nvPr/>
              </p:nvSpPr>
              <p:spPr>
                <a:xfrm>
                  <a:off x="977375" y="1476925"/>
                  <a:ext cx="852300" cy="3456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ko" alt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문제정의</a:t>
                  </a:r>
                  <a:endParaRPr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5" name="Google Shape;136;p17">
                  <a:extLst>
                    <a:ext uri="{FF2B5EF4-FFF2-40B4-BE49-F238E27FC236}">
                      <a16:creationId xmlns:a16="http://schemas.microsoft.com/office/drawing/2014/main" id="{15407363-297D-A231-1FF3-C8A4291300CB}"/>
                    </a:ext>
                  </a:extLst>
                </p:cNvPr>
                <p:cNvSpPr/>
                <p:nvPr/>
              </p:nvSpPr>
              <p:spPr>
                <a:xfrm>
                  <a:off x="977375" y="1822388"/>
                  <a:ext cx="852300" cy="3456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ko" altLang="en-US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개선방안</a:t>
                  </a:r>
                  <a:endParaRPr sz="14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60" name="Google Shape;137;p17">
                <a:extLst>
                  <a:ext uri="{FF2B5EF4-FFF2-40B4-BE49-F238E27FC236}">
                    <a16:creationId xmlns:a16="http://schemas.microsoft.com/office/drawing/2014/main" id="{C0C957E6-F1F0-78CE-940B-A409E3FC1BAD}"/>
                  </a:ext>
                </a:extLst>
              </p:cNvPr>
              <p:cNvGrpSpPr/>
              <p:nvPr/>
            </p:nvGrpSpPr>
            <p:grpSpPr>
              <a:xfrm>
                <a:off x="1837036" y="2643384"/>
                <a:ext cx="4900652" cy="691054"/>
                <a:chOff x="977377" y="1476936"/>
                <a:chExt cx="704400" cy="691054"/>
              </a:xfrm>
            </p:grpSpPr>
            <p:sp>
              <p:nvSpPr>
                <p:cNvPr id="61" name="Google Shape;138;p17">
                  <a:extLst>
                    <a:ext uri="{FF2B5EF4-FFF2-40B4-BE49-F238E27FC236}">
                      <a16:creationId xmlns:a16="http://schemas.microsoft.com/office/drawing/2014/main" id="{8DAF6748-09B1-EDCC-7B14-C04C33205107}"/>
                    </a:ext>
                  </a:extLst>
                </p:cNvPr>
                <p:cNvSpPr/>
                <p:nvPr/>
              </p:nvSpPr>
              <p:spPr>
                <a:xfrm>
                  <a:off x="977377" y="1476936"/>
                  <a:ext cx="704400" cy="3456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r>
                    <a:rPr lang="ko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사용 용도에 따른 제품 카테고리 단순 분류</a:t>
                  </a:r>
                  <a:endParaRPr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2" name="Google Shape;139;p17">
                  <a:extLst>
                    <a:ext uri="{FF2B5EF4-FFF2-40B4-BE49-F238E27FC236}">
                      <a16:creationId xmlns:a16="http://schemas.microsoft.com/office/drawing/2014/main" id="{A726BF50-0BA2-02FB-BFE7-F8C046E1C716}"/>
                    </a:ext>
                  </a:extLst>
                </p:cNvPr>
                <p:cNvSpPr/>
                <p:nvPr/>
              </p:nvSpPr>
              <p:spPr>
                <a:xfrm>
                  <a:off x="977377" y="1822390"/>
                  <a:ext cx="704400" cy="3456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r>
                    <a:rPr lang="ko" altLang="en-US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고객 리뷰 기반 속성에 따라 제품 군집 분류</a:t>
                  </a:r>
                  <a:endParaRPr sz="14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42" name="Google Shape;140;p17">
              <a:extLst>
                <a:ext uri="{FF2B5EF4-FFF2-40B4-BE49-F238E27FC236}">
                  <a16:creationId xmlns:a16="http://schemas.microsoft.com/office/drawing/2014/main" id="{4A7B3B1A-9B0D-8F6A-C087-E1FD94A22782}"/>
                </a:ext>
              </a:extLst>
            </p:cNvPr>
            <p:cNvGrpSpPr/>
            <p:nvPr/>
          </p:nvGrpSpPr>
          <p:grpSpPr>
            <a:xfrm>
              <a:off x="3269905" y="2786850"/>
              <a:ext cx="4749795" cy="532475"/>
              <a:chOff x="573125" y="3817111"/>
              <a:chExt cx="6164563" cy="691077"/>
            </a:xfrm>
          </p:grpSpPr>
          <p:grpSp>
            <p:nvGrpSpPr>
              <p:cNvPr id="52" name="Google Shape;141;p17">
                <a:extLst>
                  <a:ext uri="{FF2B5EF4-FFF2-40B4-BE49-F238E27FC236}">
                    <a16:creationId xmlns:a16="http://schemas.microsoft.com/office/drawing/2014/main" id="{CD3808D9-6D0E-BA21-2F6C-AB171D41181E}"/>
                  </a:ext>
                </a:extLst>
              </p:cNvPr>
              <p:cNvGrpSpPr/>
              <p:nvPr/>
            </p:nvGrpSpPr>
            <p:grpSpPr>
              <a:xfrm>
                <a:off x="573125" y="3817125"/>
                <a:ext cx="1263900" cy="691063"/>
                <a:chOff x="565775" y="1476925"/>
                <a:chExt cx="1263900" cy="691063"/>
              </a:xfrm>
            </p:grpSpPr>
            <p:sp>
              <p:nvSpPr>
                <p:cNvPr id="56" name="Google Shape;142;p17">
                  <a:extLst>
                    <a:ext uri="{FF2B5EF4-FFF2-40B4-BE49-F238E27FC236}">
                      <a16:creationId xmlns:a16="http://schemas.microsoft.com/office/drawing/2014/main" id="{39327009-BB07-7A4C-4BBA-1BB94021C4CB}"/>
                    </a:ext>
                  </a:extLst>
                </p:cNvPr>
                <p:cNvSpPr/>
                <p:nvPr/>
              </p:nvSpPr>
              <p:spPr>
                <a:xfrm>
                  <a:off x="565775" y="1476925"/>
                  <a:ext cx="411600" cy="6909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en-US" altLang="ko" sz="3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3</a:t>
                  </a:r>
                  <a:endParaRPr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57" name="Google Shape;143;p17">
                  <a:extLst>
                    <a:ext uri="{FF2B5EF4-FFF2-40B4-BE49-F238E27FC236}">
                      <a16:creationId xmlns:a16="http://schemas.microsoft.com/office/drawing/2014/main" id="{F68C2281-268B-A366-D24B-5BEEC59D2703}"/>
                    </a:ext>
                  </a:extLst>
                </p:cNvPr>
                <p:cNvSpPr/>
                <p:nvPr/>
              </p:nvSpPr>
              <p:spPr>
                <a:xfrm>
                  <a:off x="977375" y="1476925"/>
                  <a:ext cx="852300" cy="3456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ko" alt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문제정의</a:t>
                  </a:r>
                  <a:endParaRPr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8" name="Google Shape;144;p17">
                  <a:extLst>
                    <a:ext uri="{FF2B5EF4-FFF2-40B4-BE49-F238E27FC236}">
                      <a16:creationId xmlns:a16="http://schemas.microsoft.com/office/drawing/2014/main" id="{6BF0CCA3-6BD6-1E14-EFA9-71928E69EB70}"/>
                    </a:ext>
                  </a:extLst>
                </p:cNvPr>
                <p:cNvSpPr/>
                <p:nvPr/>
              </p:nvSpPr>
              <p:spPr>
                <a:xfrm>
                  <a:off x="977375" y="1822388"/>
                  <a:ext cx="852300" cy="3456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ko" altLang="en-US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개선방안</a:t>
                  </a:r>
                  <a:endParaRPr sz="14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53" name="Google Shape;145;p17">
                <a:extLst>
                  <a:ext uri="{FF2B5EF4-FFF2-40B4-BE49-F238E27FC236}">
                    <a16:creationId xmlns:a16="http://schemas.microsoft.com/office/drawing/2014/main" id="{4A479E44-713F-6320-38E9-715CFB2DDCB4}"/>
                  </a:ext>
                </a:extLst>
              </p:cNvPr>
              <p:cNvGrpSpPr/>
              <p:nvPr/>
            </p:nvGrpSpPr>
            <p:grpSpPr>
              <a:xfrm>
                <a:off x="1837036" y="3817111"/>
                <a:ext cx="4900652" cy="691070"/>
                <a:chOff x="977377" y="1476912"/>
                <a:chExt cx="704400" cy="691070"/>
              </a:xfrm>
            </p:grpSpPr>
            <p:sp>
              <p:nvSpPr>
                <p:cNvPr id="54" name="Google Shape;146;p17">
                  <a:extLst>
                    <a:ext uri="{FF2B5EF4-FFF2-40B4-BE49-F238E27FC236}">
                      <a16:creationId xmlns:a16="http://schemas.microsoft.com/office/drawing/2014/main" id="{0DA09497-CEC8-538C-861E-535A75CA2061}"/>
                    </a:ext>
                  </a:extLst>
                </p:cNvPr>
                <p:cNvSpPr/>
                <p:nvPr/>
              </p:nvSpPr>
              <p:spPr>
                <a:xfrm>
                  <a:off x="977377" y="1476912"/>
                  <a:ext cx="704400" cy="3456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r>
                    <a:rPr lang="ko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신규 고객 대상 제품 추천을 위한 데이터가 없어 추천 제품의 정확도 개선 필요</a:t>
                  </a:r>
                  <a:endParaRPr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5" name="Google Shape;147;p17">
                  <a:extLst>
                    <a:ext uri="{FF2B5EF4-FFF2-40B4-BE49-F238E27FC236}">
                      <a16:creationId xmlns:a16="http://schemas.microsoft.com/office/drawing/2014/main" id="{CC228A75-F2AE-10B7-8483-EDC5AE550C67}"/>
                    </a:ext>
                  </a:extLst>
                </p:cNvPr>
                <p:cNvSpPr/>
                <p:nvPr/>
              </p:nvSpPr>
              <p:spPr>
                <a:xfrm>
                  <a:off x="977377" y="1822382"/>
                  <a:ext cx="704400" cy="3456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r>
                    <a:rPr lang="ko" altLang="en-US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가입 시 사용자 관심사 등록 프로세스 도입</a:t>
                  </a:r>
                  <a:r>
                    <a:rPr lang="en-US" altLang="ko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</a:t>
                  </a:r>
                  <a:r>
                    <a:rPr lang="ko" altLang="en-US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피부 타입</a:t>
                  </a:r>
                  <a:r>
                    <a:rPr lang="en-US" altLang="ko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 </a:t>
                  </a:r>
                  <a:r>
                    <a:rPr lang="ko" altLang="en-US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피부 고민 등</a:t>
                  </a:r>
                  <a:r>
                    <a:rPr lang="en-US" altLang="ko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)</a:t>
                  </a:r>
                  <a:endParaRPr sz="14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43" name="Google Shape;148;p17">
              <a:extLst>
                <a:ext uri="{FF2B5EF4-FFF2-40B4-BE49-F238E27FC236}">
                  <a16:creationId xmlns:a16="http://schemas.microsoft.com/office/drawing/2014/main" id="{2CB9D604-F09D-5C99-3A8D-534847DBDC6D}"/>
                </a:ext>
              </a:extLst>
            </p:cNvPr>
            <p:cNvGrpSpPr/>
            <p:nvPr/>
          </p:nvGrpSpPr>
          <p:grpSpPr>
            <a:xfrm>
              <a:off x="3269780" y="3445550"/>
              <a:ext cx="4749796" cy="532469"/>
              <a:chOff x="573125" y="3817120"/>
              <a:chExt cx="6164563" cy="691070"/>
            </a:xfrm>
          </p:grpSpPr>
          <p:grpSp>
            <p:nvGrpSpPr>
              <p:cNvPr id="45" name="Google Shape;149;p17">
                <a:extLst>
                  <a:ext uri="{FF2B5EF4-FFF2-40B4-BE49-F238E27FC236}">
                    <a16:creationId xmlns:a16="http://schemas.microsoft.com/office/drawing/2014/main" id="{29D01EDE-39CB-0F82-3F48-4C719A2E9766}"/>
                  </a:ext>
                </a:extLst>
              </p:cNvPr>
              <p:cNvGrpSpPr/>
              <p:nvPr/>
            </p:nvGrpSpPr>
            <p:grpSpPr>
              <a:xfrm>
                <a:off x="573125" y="3817125"/>
                <a:ext cx="1263900" cy="691063"/>
                <a:chOff x="565775" y="1476925"/>
                <a:chExt cx="1263900" cy="691063"/>
              </a:xfrm>
            </p:grpSpPr>
            <p:sp>
              <p:nvSpPr>
                <p:cNvPr id="49" name="Google Shape;150;p17">
                  <a:extLst>
                    <a:ext uri="{FF2B5EF4-FFF2-40B4-BE49-F238E27FC236}">
                      <a16:creationId xmlns:a16="http://schemas.microsoft.com/office/drawing/2014/main" id="{8627EDC6-949E-9E3B-CB9B-12B57549877A}"/>
                    </a:ext>
                  </a:extLst>
                </p:cNvPr>
                <p:cNvSpPr/>
                <p:nvPr/>
              </p:nvSpPr>
              <p:spPr>
                <a:xfrm>
                  <a:off x="565775" y="1476925"/>
                  <a:ext cx="411600" cy="6909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en-US" altLang="ko" sz="3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4</a:t>
                  </a:r>
                  <a:endParaRPr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50" name="Google Shape;151;p17">
                  <a:extLst>
                    <a:ext uri="{FF2B5EF4-FFF2-40B4-BE49-F238E27FC236}">
                      <a16:creationId xmlns:a16="http://schemas.microsoft.com/office/drawing/2014/main" id="{F8D27620-1CD8-886C-0F76-9A7ECD834657}"/>
                    </a:ext>
                  </a:extLst>
                </p:cNvPr>
                <p:cNvSpPr/>
                <p:nvPr/>
              </p:nvSpPr>
              <p:spPr>
                <a:xfrm>
                  <a:off x="977375" y="1476925"/>
                  <a:ext cx="852300" cy="3456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ko" alt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문제정의</a:t>
                  </a:r>
                  <a:endParaRPr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" name="Google Shape;152;p17">
                  <a:extLst>
                    <a:ext uri="{FF2B5EF4-FFF2-40B4-BE49-F238E27FC236}">
                      <a16:creationId xmlns:a16="http://schemas.microsoft.com/office/drawing/2014/main" id="{4153417F-EDB1-BB11-1237-86D551803187}"/>
                    </a:ext>
                  </a:extLst>
                </p:cNvPr>
                <p:cNvSpPr/>
                <p:nvPr/>
              </p:nvSpPr>
              <p:spPr>
                <a:xfrm>
                  <a:off x="977375" y="1822388"/>
                  <a:ext cx="852300" cy="3456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ko" altLang="en-US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개선방안</a:t>
                  </a:r>
                  <a:endParaRPr sz="14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46" name="Google Shape;153;p17">
                <a:extLst>
                  <a:ext uri="{FF2B5EF4-FFF2-40B4-BE49-F238E27FC236}">
                    <a16:creationId xmlns:a16="http://schemas.microsoft.com/office/drawing/2014/main" id="{AFD39EDB-B543-DF3C-155C-90E94303555C}"/>
                  </a:ext>
                </a:extLst>
              </p:cNvPr>
              <p:cNvGrpSpPr/>
              <p:nvPr/>
            </p:nvGrpSpPr>
            <p:grpSpPr>
              <a:xfrm>
                <a:off x="1837036" y="3817120"/>
                <a:ext cx="4900652" cy="691070"/>
                <a:chOff x="977377" y="1476922"/>
                <a:chExt cx="704400" cy="691070"/>
              </a:xfrm>
            </p:grpSpPr>
            <p:sp>
              <p:nvSpPr>
                <p:cNvPr id="47" name="Google Shape;154;p17">
                  <a:extLst>
                    <a:ext uri="{FF2B5EF4-FFF2-40B4-BE49-F238E27FC236}">
                      <a16:creationId xmlns:a16="http://schemas.microsoft.com/office/drawing/2014/main" id="{1D53A1C2-8D2A-8B58-51FD-9264B92949D5}"/>
                    </a:ext>
                  </a:extLst>
                </p:cNvPr>
                <p:cNvSpPr/>
                <p:nvPr/>
              </p:nvSpPr>
              <p:spPr>
                <a:xfrm>
                  <a:off x="977377" y="1476922"/>
                  <a:ext cx="704400" cy="3456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r>
                    <a:rPr lang="ko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기존 고객 대상 제품 카테고리 기반 추천 서비스로 고객 관심사 반영 어려움</a:t>
                  </a:r>
                  <a:endParaRPr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8" name="Google Shape;155;p17">
                  <a:extLst>
                    <a:ext uri="{FF2B5EF4-FFF2-40B4-BE49-F238E27FC236}">
                      <a16:creationId xmlns:a16="http://schemas.microsoft.com/office/drawing/2014/main" id="{12D501D5-7E48-615E-65DE-97F1FC99428E}"/>
                    </a:ext>
                  </a:extLst>
                </p:cNvPr>
                <p:cNvSpPr/>
                <p:nvPr/>
              </p:nvSpPr>
              <p:spPr>
                <a:xfrm>
                  <a:off x="977377" y="1822392"/>
                  <a:ext cx="704400" cy="3456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r>
                    <a:rPr lang="ko" altLang="en-US" sz="1400" b="1" dirty="0">
                      <a:solidFill>
                        <a:srgbClr val="F10D38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구매 제품이 가지고 있는 주요 리뷰 키워드 기반 유사 제품 추천</a:t>
                  </a:r>
                  <a:endParaRPr sz="1400" b="1" dirty="0">
                    <a:solidFill>
                      <a:srgbClr val="F10D3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44" name="Google Shape;156;p17">
              <a:extLst>
                <a:ext uri="{FF2B5EF4-FFF2-40B4-BE49-F238E27FC236}">
                  <a16:creationId xmlns:a16="http://schemas.microsoft.com/office/drawing/2014/main" id="{22503B6A-1951-1C7D-8DC5-C928D1B034A3}"/>
                </a:ext>
              </a:extLst>
            </p:cNvPr>
            <p:cNvSpPr/>
            <p:nvPr/>
          </p:nvSpPr>
          <p:spPr>
            <a:xfrm>
              <a:off x="3269850" y="1092725"/>
              <a:ext cx="4749900" cy="250500"/>
            </a:xfrm>
            <a:prstGeom prst="rect">
              <a:avLst/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리뷰데이터 기반 제품 속성 분류 </a:t>
              </a:r>
              <a:r>
                <a:rPr lang="en-US" altLang="ko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· </a:t>
              </a:r>
              <a:r>
                <a:rPr lang="ko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추천</a:t>
              </a:r>
              <a:endParaRPr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3" name="Google Shape;157;p17">
            <a:extLst>
              <a:ext uri="{FF2B5EF4-FFF2-40B4-BE49-F238E27FC236}">
                <a16:creationId xmlns:a16="http://schemas.microsoft.com/office/drawing/2014/main" id="{9F6CC57A-D3C1-D3D2-7E6B-B70831A47CE6}"/>
              </a:ext>
            </a:extLst>
          </p:cNvPr>
          <p:cNvSpPr/>
          <p:nvPr/>
        </p:nvSpPr>
        <p:spPr>
          <a:xfrm>
            <a:off x="140677" y="1431166"/>
            <a:ext cx="3802922" cy="316000"/>
          </a:xfrm>
          <a:prstGeom prst="rect">
            <a:avLst/>
          </a:prstGeom>
          <a:solidFill>
            <a:srgbClr val="EEEE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소비자들의 제품 구매 결정에</a:t>
            </a:r>
            <a:r>
              <a:rPr lang="ko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sz="105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‘소비자 후기’가 높은 영향력 발휘</a:t>
            </a:r>
            <a:endParaRPr sz="105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Google Shape;158;p17">
            <a:extLst>
              <a:ext uri="{FF2B5EF4-FFF2-40B4-BE49-F238E27FC236}">
                <a16:creationId xmlns:a16="http://schemas.microsoft.com/office/drawing/2014/main" id="{D82ED811-13C3-F98C-2C02-751276D34D5C}"/>
              </a:ext>
            </a:extLst>
          </p:cNvPr>
          <p:cNvSpPr/>
          <p:nvPr/>
        </p:nvSpPr>
        <p:spPr>
          <a:xfrm>
            <a:off x="140677" y="1848533"/>
            <a:ext cx="3802922" cy="316000"/>
          </a:xfrm>
          <a:prstGeom prst="rect">
            <a:avLst/>
          </a:prstGeom>
          <a:solidFill>
            <a:srgbClr val="EEEE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05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올리브영은 많은 리뷰데이터 보유</a:t>
            </a:r>
            <a:r>
              <a:rPr lang="ko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있으며 증가하는 추세</a:t>
            </a:r>
            <a:endParaRPr sz="10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7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72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0847679-020F-6549-1A2D-7D48B04DEF54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2563713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1.3 </a:t>
            </a:r>
            <a:r>
              <a:rPr lang="ko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수립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4C6748F-2CA6-67D0-2FC9-E6BB3CF79A63}"/>
              </a:ext>
            </a:extLst>
          </p:cNvPr>
          <p:cNvGrpSpPr/>
          <p:nvPr/>
        </p:nvGrpSpPr>
        <p:grpSpPr>
          <a:xfrm>
            <a:off x="515575" y="1779171"/>
            <a:ext cx="11160850" cy="3937860"/>
            <a:chOff x="554076" y="1783404"/>
            <a:chExt cx="11160850" cy="3937860"/>
          </a:xfrm>
        </p:grpSpPr>
        <p:sp>
          <p:nvSpPr>
            <p:cNvPr id="5" name="Google Shape;166;p18">
              <a:extLst>
                <a:ext uri="{FF2B5EF4-FFF2-40B4-BE49-F238E27FC236}">
                  <a16:creationId xmlns:a16="http://schemas.microsoft.com/office/drawing/2014/main" id="{8862BF4C-0747-3AFF-4C97-E3C92FC308A2}"/>
                </a:ext>
              </a:extLst>
            </p:cNvPr>
            <p:cNvSpPr/>
            <p:nvPr/>
          </p:nvSpPr>
          <p:spPr>
            <a:xfrm>
              <a:off x="9109725" y="2296204"/>
              <a:ext cx="2605200" cy="3424800"/>
            </a:xfrm>
            <a:prstGeom prst="roundRect">
              <a:avLst>
                <a:gd name="adj" fmla="val 9264"/>
              </a:avLst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89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Google Shape;167;p18">
              <a:extLst>
                <a:ext uri="{FF2B5EF4-FFF2-40B4-BE49-F238E27FC236}">
                  <a16:creationId xmlns:a16="http://schemas.microsoft.com/office/drawing/2014/main" id="{55BED88A-EB81-B3E4-B5D7-4FF6C8F2F4AE}"/>
                </a:ext>
              </a:extLst>
            </p:cNvPr>
            <p:cNvSpPr txBox="1"/>
            <p:nvPr/>
          </p:nvSpPr>
          <p:spPr>
            <a:xfrm>
              <a:off x="9109726" y="2892271"/>
              <a:ext cx="2605200" cy="451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ko" altLang="en-US" sz="21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추천 서비스 개발</a:t>
              </a:r>
              <a:endParaRPr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" name="Google Shape;168;p18">
              <a:extLst>
                <a:ext uri="{FF2B5EF4-FFF2-40B4-BE49-F238E27FC236}">
                  <a16:creationId xmlns:a16="http://schemas.microsoft.com/office/drawing/2014/main" id="{EA6E2C8A-735D-35F3-4359-C02322A8BA0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54076" y="3215100"/>
              <a:ext cx="966696" cy="934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69;p18">
              <a:extLst>
                <a:ext uri="{FF2B5EF4-FFF2-40B4-BE49-F238E27FC236}">
                  <a16:creationId xmlns:a16="http://schemas.microsoft.com/office/drawing/2014/main" id="{AE3CD518-206B-7255-B173-641ACC3DEA37}"/>
                </a:ext>
              </a:extLst>
            </p:cNvPr>
            <p:cNvSpPr/>
            <p:nvPr/>
          </p:nvSpPr>
          <p:spPr>
            <a:xfrm>
              <a:off x="554076" y="4232826"/>
              <a:ext cx="909124" cy="381544"/>
            </a:xfrm>
            <a:prstGeom prst="roundRect">
              <a:avLst>
                <a:gd name="adj" fmla="val 50000"/>
              </a:avLst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89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Google Shape;170;p18">
              <a:extLst>
                <a:ext uri="{FF2B5EF4-FFF2-40B4-BE49-F238E27FC236}">
                  <a16:creationId xmlns:a16="http://schemas.microsoft.com/office/drawing/2014/main" id="{3921FBE6-F73C-5F16-96FA-DCAF6244DE37}"/>
                </a:ext>
              </a:extLst>
            </p:cNvPr>
            <p:cNvSpPr txBox="1"/>
            <p:nvPr/>
          </p:nvSpPr>
          <p:spPr>
            <a:xfrm>
              <a:off x="582838" y="4269674"/>
              <a:ext cx="851600" cy="323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ko" alt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</a:t>
              </a:r>
              <a:r>
                <a:rPr lang="en-US" altLang="ko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ID</a:t>
              </a:r>
              <a:endParaRPr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" name="Google Shape;171;p18">
              <a:extLst>
                <a:ext uri="{FF2B5EF4-FFF2-40B4-BE49-F238E27FC236}">
                  <a16:creationId xmlns:a16="http://schemas.microsoft.com/office/drawing/2014/main" id="{44D82171-975D-8C71-50BE-3D6D6A15306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98204" y="2236728"/>
              <a:ext cx="1002181" cy="978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72;p18">
              <a:extLst>
                <a:ext uri="{FF2B5EF4-FFF2-40B4-BE49-F238E27FC236}">
                  <a16:creationId xmlns:a16="http://schemas.microsoft.com/office/drawing/2014/main" id="{11AD961B-0CC8-30D8-9CD1-CAE2834B3DE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33190" y="4343179"/>
              <a:ext cx="917091" cy="916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73;p18" descr="Card Index Dividers | ID#: 735 | Emoji.co.uk">
              <a:extLst>
                <a:ext uri="{FF2B5EF4-FFF2-40B4-BE49-F238E27FC236}">
                  <a16:creationId xmlns:a16="http://schemas.microsoft.com/office/drawing/2014/main" id="{D62FD80F-8D19-31D6-4CEF-1617B7C078B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64353" y="3182071"/>
              <a:ext cx="1055757" cy="993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74;p18">
              <a:extLst>
                <a:ext uri="{FF2B5EF4-FFF2-40B4-BE49-F238E27FC236}">
                  <a16:creationId xmlns:a16="http://schemas.microsoft.com/office/drawing/2014/main" id="{D1ED682E-C16D-1AD4-3F41-E1F4638004D4}"/>
                </a:ext>
              </a:extLst>
            </p:cNvPr>
            <p:cNvSpPr/>
            <p:nvPr/>
          </p:nvSpPr>
          <p:spPr>
            <a:xfrm>
              <a:off x="2395157" y="4232826"/>
              <a:ext cx="1794129" cy="381544"/>
            </a:xfrm>
            <a:prstGeom prst="roundRect">
              <a:avLst>
                <a:gd name="adj" fmla="val 50000"/>
              </a:avLst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89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Google Shape;175;p18">
              <a:extLst>
                <a:ext uri="{FF2B5EF4-FFF2-40B4-BE49-F238E27FC236}">
                  <a16:creationId xmlns:a16="http://schemas.microsoft.com/office/drawing/2014/main" id="{39AAD90E-6F3A-B832-8F82-FD978590BE6C}"/>
                </a:ext>
              </a:extLst>
            </p:cNvPr>
            <p:cNvSpPr txBox="1"/>
            <p:nvPr/>
          </p:nvSpPr>
          <p:spPr>
            <a:xfrm>
              <a:off x="2403097" y="4269674"/>
              <a:ext cx="1815600" cy="323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ko" alt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 관심사 등록</a:t>
              </a:r>
              <a:endParaRPr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5" name="Google Shape;176;p18">
              <a:extLst>
                <a:ext uri="{FF2B5EF4-FFF2-40B4-BE49-F238E27FC236}">
                  <a16:creationId xmlns:a16="http://schemas.microsoft.com/office/drawing/2014/main" id="{E23F979E-46C4-E195-1A6A-3A97CE6095E1}"/>
                </a:ext>
              </a:extLst>
            </p:cNvPr>
            <p:cNvCxnSpPr/>
            <p:nvPr/>
          </p:nvCxnSpPr>
          <p:spPr>
            <a:xfrm>
              <a:off x="1743890" y="3757454"/>
              <a:ext cx="538983" cy="0"/>
            </a:xfrm>
            <a:prstGeom prst="straightConnector1">
              <a:avLst/>
            </a:prstGeom>
            <a:noFill/>
            <a:ln w="28575" cap="flat" cmpd="sng">
              <a:solidFill>
                <a:srgbClr val="B6DB5B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6" name="Google Shape;177;p18">
              <a:extLst>
                <a:ext uri="{FF2B5EF4-FFF2-40B4-BE49-F238E27FC236}">
                  <a16:creationId xmlns:a16="http://schemas.microsoft.com/office/drawing/2014/main" id="{336EEA02-E900-54B4-7C6D-890936C23B45}"/>
                </a:ext>
              </a:extLst>
            </p:cNvPr>
            <p:cNvCxnSpPr/>
            <p:nvPr/>
          </p:nvCxnSpPr>
          <p:spPr>
            <a:xfrm rot="10800000" flipH="1">
              <a:off x="4189310" y="3069935"/>
              <a:ext cx="535708" cy="608735"/>
            </a:xfrm>
            <a:prstGeom prst="straightConnector1">
              <a:avLst/>
            </a:prstGeom>
            <a:noFill/>
            <a:ln w="28575" cap="flat" cmpd="sng">
              <a:solidFill>
                <a:srgbClr val="B6DB5B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7" name="Google Shape;178;p18">
              <a:extLst>
                <a:ext uri="{FF2B5EF4-FFF2-40B4-BE49-F238E27FC236}">
                  <a16:creationId xmlns:a16="http://schemas.microsoft.com/office/drawing/2014/main" id="{F2643693-E04F-D6B6-B583-193B38A5074C}"/>
                </a:ext>
              </a:extLst>
            </p:cNvPr>
            <p:cNvCxnSpPr/>
            <p:nvPr/>
          </p:nvCxnSpPr>
          <p:spPr>
            <a:xfrm>
              <a:off x="4189308" y="3870930"/>
              <a:ext cx="535708" cy="608735"/>
            </a:xfrm>
            <a:prstGeom prst="straightConnector1">
              <a:avLst/>
            </a:prstGeom>
            <a:noFill/>
            <a:ln w="28575" cap="flat" cmpd="sng">
              <a:solidFill>
                <a:srgbClr val="B6DB5B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8" name="Google Shape;179;p18">
              <a:extLst>
                <a:ext uri="{FF2B5EF4-FFF2-40B4-BE49-F238E27FC236}">
                  <a16:creationId xmlns:a16="http://schemas.microsoft.com/office/drawing/2014/main" id="{F63A2422-02B1-74E1-3F21-3B67BADD1EFB}"/>
                </a:ext>
              </a:extLst>
            </p:cNvPr>
            <p:cNvSpPr/>
            <p:nvPr/>
          </p:nvSpPr>
          <p:spPr>
            <a:xfrm>
              <a:off x="4832680" y="3233008"/>
              <a:ext cx="1375747" cy="381544"/>
            </a:xfrm>
            <a:prstGeom prst="roundRect">
              <a:avLst>
                <a:gd name="adj" fmla="val 50000"/>
              </a:avLst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89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Google Shape;180;p18">
              <a:extLst>
                <a:ext uri="{FF2B5EF4-FFF2-40B4-BE49-F238E27FC236}">
                  <a16:creationId xmlns:a16="http://schemas.microsoft.com/office/drawing/2014/main" id="{A9185203-287F-55E0-5B7F-2B5D0F8B7683}"/>
                </a:ext>
              </a:extLst>
            </p:cNvPr>
            <p:cNvSpPr txBox="1"/>
            <p:nvPr/>
          </p:nvSpPr>
          <p:spPr>
            <a:xfrm>
              <a:off x="4879744" y="3269851"/>
              <a:ext cx="1338400" cy="323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ko" alt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구매 내역 </a:t>
              </a:r>
              <a:r>
                <a:rPr lang="en-US" altLang="ko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</a:t>
              </a:r>
              <a:endParaRPr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Google Shape;181;p18">
              <a:extLst>
                <a:ext uri="{FF2B5EF4-FFF2-40B4-BE49-F238E27FC236}">
                  <a16:creationId xmlns:a16="http://schemas.microsoft.com/office/drawing/2014/main" id="{09DD6C80-9FEC-7D56-0E9F-674048535C25}"/>
                </a:ext>
              </a:extLst>
            </p:cNvPr>
            <p:cNvSpPr/>
            <p:nvPr/>
          </p:nvSpPr>
          <p:spPr>
            <a:xfrm>
              <a:off x="4725121" y="5339720"/>
              <a:ext cx="1375747" cy="381544"/>
            </a:xfrm>
            <a:prstGeom prst="roundRect">
              <a:avLst>
                <a:gd name="adj" fmla="val 50000"/>
              </a:avLst>
            </a:prstGeom>
            <a:solidFill>
              <a:srgbClr val="B6DB5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89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Google Shape;182;p18">
              <a:extLst>
                <a:ext uri="{FF2B5EF4-FFF2-40B4-BE49-F238E27FC236}">
                  <a16:creationId xmlns:a16="http://schemas.microsoft.com/office/drawing/2014/main" id="{2D6920BC-E1A5-5FEC-CE77-4C3432622F8C}"/>
                </a:ext>
              </a:extLst>
            </p:cNvPr>
            <p:cNvSpPr txBox="1"/>
            <p:nvPr/>
          </p:nvSpPr>
          <p:spPr>
            <a:xfrm>
              <a:off x="4762134" y="5376546"/>
              <a:ext cx="1338400" cy="323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ko" alt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구매 내역 </a:t>
              </a:r>
              <a:r>
                <a:rPr lang="en-US" altLang="ko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X</a:t>
              </a:r>
              <a:endParaRPr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2" name="Google Shape;183;p18">
              <a:extLst>
                <a:ext uri="{FF2B5EF4-FFF2-40B4-BE49-F238E27FC236}">
                  <a16:creationId xmlns:a16="http://schemas.microsoft.com/office/drawing/2014/main" id="{CB988E1E-5DF5-E960-6D49-DF31F216FE73}"/>
                </a:ext>
              </a:extLst>
            </p:cNvPr>
            <p:cNvCxnSpPr/>
            <p:nvPr/>
          </p:nvCxnSpPr>
          <p:spPr>
            <a:xfrm>
              <a:off x="6122425" y="2761293"/>
              <a:ext cx="538983" cy="0"/>
            </a:xfrm>
            <a:prstGeom prst="straightConnector1">
              <a:avLst/>
            </a:prstGeom>
            <a:noFill/>
            <a:ln w="28575" cap="flat" cmpd="sng">
              <a:solidFill>
                <a:srgbClr val="B6DB5B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23" name="Google Shape;184;p18">
              <a:extLst>
                <a:ext uri="{FF2B5EF4-FFF2-40B4-BE49-F238E27FC236}">
                  <a16:creationId xmlns:a16="http://schemas.microsoft.com/office/drawing/2014/main" id="{88AFB6CF-D48D-8504-A812-4954ADBD6C7B}"/>
                </a:ext>
              </a:extLst>
            </p:cNvPr>
            <p:cNvGrpSpPr/>
            <p:nvPr/>
          </p:nvGrpSpPr>
          <p:grpSpPr>
            <a:xfrm>
              <a:off x="6391917" y="3220503"/>
              <a:ext cx="2534000" cy="381600"/>
              <a:chOff x="4815100" y="2090525"/>
              <a:chExt cx="1900500" cy="286200"/>
            </a:xfrm>
          </p:grpSpPr>
          <p:sp>
            <p:nvSpPr>
              <p:cNvPr id="24" name="Google Shape;185;p18">
                <a:extLst>
                  <a:ext uri="{FF2B5EF4-FFF2-40B4-BE49-F238E27FC236}">
                    <a16:creationId xmlns:a16="http://schemas.microsoft.com/office/drawing/2014/main" id="{EC52EA34-39F4-93A2-0529-F5DF0BC2F201}"/>
                  </a:ext>
                </a:extLst>
              </p:cNvPr>
              <p:cNvSpPr/>
              <p:nvPr/>
            </p:nvSpPr>
            <p:spPr>
              <a:xfrm>
                <a:off x="4959050" y="2090525"/>
                <a:ext cx="1607100" cy="286200"/>
              </a:xfrm>
              <a:prstGeom prst="roundRect">
                <a:avLst>
                  <a:gd name="adj" fmla="val 50000"/>
                </a:avLst>
              </a:prstGeom>
              <a:solidFill>
                <a:srgbClr val="B6DB5B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/>
                <a:endParaRPr sz="1200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" name="Google Shape;186;p18">
                <a:extLst>
                  <a:ext uri="{FF2B5EF4-FFF2-40B4-BE49-F238E27FC236}">
                    <a16:creationId xmlns:a16="http://schemas.microsoft.com/office/drawing/2014/main" id="{BB756468-CB09-A7D1-79B7-746A25634C18}"/>
                  </a:ext>
                </a:extLst>
              </p:cNvPr>
              <p:cNvSpPr txBox="1"/>
              <p:nvPr/>
            </p:nvSpPr>
            <p:spPr>
              <a:xfrm>
                <a:off x="4815100" y="2111044"/>
                <a:ext cx="1900500" cy="24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spAutoFit/>
              </a:bodyPr>
              <a:lstStyle/>
              <a:p>
                <a:pPr algn="ctr"/>
                <a:r>
                  <a:rPr lang="ko" altLang="en-US" sz="13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구매 제품의 유사 제품군 추출</a:t>
                </a:r>
                <a:endParaRPr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26" name="Google Shape;187;p18">
              <a:extLst>
                <a:ext uri="{FF2B5EF4-FFF2-40B4-BE49-F238E27FC236}">
                  <a16:creationId xmlns:a16="http://schemas.microsoft.com/office/drawing/2014/main" id="{7C76B4E9-42C0-C550-BC4A-081EE8EBBC6F}"/>
                </a:ext>
              </a:extLst>
            </p:cNvPr>
            <p:cNvCxnSpPr/>
            <p:nvPr/>
          </p:nvCxnSpPr>
          <p:spPr>
            <a:xfrm>
              <a:off x="8457158" y="2761293"/>
              <a:ext cx="538983" cy="0"/>
            </a:xfrm>
            <a:prstGeom prst="straightConnector1">
              <a:avLst/>
            </a:prstGeom>
            <a:noFill/>
            <a:ln w="28575" cap="flat" cmpd="sng">
              <a:solidFill>
                <a:srgbClr val="B6DB5B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" name="Google Shape;188;p18">
              <a:extLst>
                <a:ext uri="{FF2B5EF4-FFF2-40B4-BE49-F238E27FC236}">
                  <a16:creationId xmlns:a16="http://schemas.microsoft.com/office/drawing/2014/main" id="{60F9ACC5-2B1F-D031-3CEC-37D44BEC700D}"/>
                </a:ext>
              </a:extLst>
            </p:cNvPr>
            <p:cNvCxnSpPr/>
            <p:nvPr/>
          </p:nvCxnSpPr>
          <p:spPr>
            <a:xfrm>
              <a:off x="6245575" y="4895925"/>
              <a:ext cx="2681813" cy="0"/>
            </a:xfrm>
            <a:prstGeom prst="straightConnector1">
              <a:avLst/>
            </a:prstGeom>
            <a:noFill/>
            <a:ln w="28575" cap="flat" cmpd="sng">
              <a:solidFill>
                <a:srgbClr val="B6DB5B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28" name="Google Shape;189;p18">
              <a:extLst>
                <a:ext uri="{FF2B5EF4-FFF2-40B4-BE49-F238E27FC236}">
                  <a16:creationId xmlns:a16="http://schemas.microsoft.com/office/drawing/2014/main" id="{3A96A898-52F4-FBD1-4DB2-52B690E0DF8D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841525" y="1783404"/>
              <a:ext cx="1108867" cy="11088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" name="Google Shape;190;p18">
              <a:extLst>
                <a:ext uri="{FF2B5EF4-FFF2-40B4-BE49-F238E27FC236}">
                  <a16:creationId xmlns:a16="http://schemas.microsoft.com/office/drawing/2014/main" id="{EC8826A5-F587-1919-5092-966D89F76AC8}"/>
                </a:ext>
              </a:extLst>
            </p:cNvPr>
            <p:cNvGrpSpPr/>
            <p:nvPr/>
          </p:nvGrpSpPr>
          <p:grpSpPr>
            <a:xfrm>
              <a:off x="9221158" y="3436009"/>
              <a:ext cx="2349600" cy="948000"/>
              <a:chOff x="6602225" y="2426879"/>
              <a:chExt cx="1762200" cy="711000"/>
            </a:xfrm>
          </p:grpSpPr>
          <p:sp>
            <p:nvSpPr>
              <p:cNvPr id="30" name="Google Shape;191;p18">
                <a:extLst>
                  <a:ext uri="{FF2B5EF4-FFF2-40B4-BE49-F238E27FC236}">
                    <a16:creationId xmlns:a16="http://schemas.microsoft.com/office/drawing/2014/main" id="{2AF8BAC9-F1D2-10F5-D3B4-34209595DA27}"/>
                  </a:ext>
                </a:extLst>
              </p:cNvPr>
              <p:cNvSpPr/>
              <p:nvPr/>
            </p:nvSpPr>
            <p:spPr>
              <a:xfrm>
                <a:off x="6602225" y="2426879"/>
                <a:ext cx="1762200" cy="711000"/>
              </a:xfrm>
              <a:prstGeom prst="roundRect">
                <a:avLst>
                  <a:gd name="adj" fmla="val 19578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/>
                <a:endParaRPr sz="2489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Google Shape;192;p18">
                <a:extLst>
                  <a:ext uri="{FF2B5EF4-FFF2-40B4-BE49-F238E27FC236}">
                    <a16:creationId xmlns:a16="http://schemas.microsoft.com/office/drawing/2014/main" id="{FE30FDD2-E9A6-4E7C-68F6-8999D6B76DC4}"/>
                  </a:ext>
                </a:extLst>
              </p:cNvPr>
              <p:cNvSpPr txBox="1"/>
              <p:nvPr/>
            </p:nvSpPr>
            <p:spPr>
              <a:xfrm>
                <a:off x="6643650" y="2459114"/>
                <a:ext cx="1708500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spAutoFit/>
              </a:bodyPr>
              <a:lstStyle/>
              <a:p>
                <a:pPr algn="ctr"/>
                <a:r>
                  <a:rPr lang="ko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리뷰데이터 기반 </a:t>
                </a:r>
                <a:endParaRPr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제품 속성에 따른 </a:t>
                </a:r>
                <a:endParaRPr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상품 추천</a:t>
                </a:r>
                <a:endParaRPr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3" name="Google Shape;193;p18">
              <a:extLst>
                <a:ext uri="{FF2B5EF4-FFF2-40B4-BE49-F238E27FC236}">
                  <a16:creationId xmlns:a16="http://schemas.microsoft.com/office/drawing/2014/main" id="{21CCCAB4-8669-1A12-C30B-448C01EA3255}"/>
                </a:ext>
              </a:extLst>
            </p:cNvPr>
            <p:cNvGrpSpPr/>
            <p:nvPr/>
          </p:nvGrpSpPr>
          <p:grpSpPr>
            <a:xfrm>
              <a:off x="9237525" y="4510376"/>
              <a:ext cx="2349600" cy="948000"/>
              <a:chOff x="6602225" y="2426879"/>
              <a:chExt cx="1762200" cy="711000"/>
            </a:xfrm>
          </p:grpSpPr>
          <p:sp>
            <p:nvSpPr>
              <p:cNvPr id="35" name="Google Shape;194;p18">
                <a:extLst>
                  <a:ext uri="{FF2B5EF4-FFF2-40B4-BE49-F238E27FC236}">
                    <a16:creationId xmlns:a16="http://schemas.microsoft.com/office/drawing/2014/main" id="{7E748610-0E8F-4B0E-4EDF-4B2F77347548}"/>
                  </a:ext>
                </a:extLst>
              </p:cNvPr>
              <p:cNvSpPr/>
              <p:nvPr/>
            </p:nvSpPr>
            <p:spPr>
              <a:xfrm>
                <a:off x="6602225" y="2426879"/>
                <a:ext cx="1762200" cy="711000"/>
              </a:xfrm>
              <a:prstGeom prst="roundRect">
                <a:avLst>
                  <a:gd name="adj" fmla="val 19578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/>
                <a:endParaRPr sz="2489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5" name="Google Shape;195;p18">
                <a:extLst>
                  <a:ext uri="{FF2B5EF4-FFF2-40B4-BE49-F238E27FC236}">
                    <a16:creationId xmlns:a16="http://schemas.microsoft.com/office/drawing/2014/main" id="{27077D5A-6118-8F22-4B72-AC62B0D4FC88}"/>
                  </a:ext>
                </a:extLst>
              </p:cNvPr>
              <p:cNvSpPr txBox="1"/>
              <p:nvPr/>
            </p:nvSpPr>
            <p:spPr>
              <a:xfrm>
                <a:off x="6643650" y="2551513"/>
                <a:ext cx="1708500" cy="46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spAutoFit/>
              </a:bodyPr>
              <a:lstStyle/>
              <a:p>
                <a:pPr algn="ctr"/>
                <a:r>
                  <a:rPr lang="ko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고객 관심사에 따른 </a:t>
                </a:r>
                <a:endParaRPr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상품 추천</a:t>
                </a:r>
                <a:endParaRPr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76" name="Google Shape;196;p18">
              <a:extLst>
                <a:ext uri="{FF2B5EF4-FFF2-40B4-BE49-F238E27FC236}">
                  <a16:creationId xmlns:a16="http://schemas.microsoft.com/office/drawing/2014/main" id="{0E15FD12-E941-DF31-E072-9E61937169C1}"/>
                </a:ext>
              </a:extLst>
            </p:cNvPr>
            <p:cNvGrpSpPr/>
            <p:nvPr/>
          </p:nvGrpSpPr>
          <p:grpSpPr>
            <a:xfrm>
              <a:off x="6754368" y="2296204"/>
              <a:ext cx="1664426" cy="793560"/>
              <a:chOff x="5192300" y="1491313"/>
              <a:chExt cx="957575" cy="456550"/>
            </a:xfrm>
          </p:grpSpPr>
          <p:pic>
            <p:nvPicPr>
              <p:cNvPr id="79" name="Google Shape;197;p18">
                <a:extLst>
                  <a:ext uri="{FF2B5EF4-FFF2-40B4-BE49-F238E27FC236}">
                    <a16:creationId xmlns:a16="http://schemas.microsoft.com/office/drawing/2014/main" id="{C49CD27F-F7AC-F3C5-8C0F-808619D33D07}"/>
                  </a:ext>
                </a:extLst>
              </p:cNvPr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192300" y="1491313"/>
                <a:ext cx="456550" cy="456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Google Shape;198;p18">
                <a:extLst>
                  <a:ext uri="{FF2B5EF4-FFF2-40B4-BE49-F238E27FC236}">
                    <a16:creationId xmlns:a16="http://schemas.microsoft.com/office/drawing/2014/main" id="{21A92298-ED47-D135-AC7F-694905272766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693325" y="1491313"/>
                <a:ext cx="456550" cy="456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5A75BF7-E209-8CFD-43E0-E352E5C97DF0}"/>
              </a:ext>
            </a:extLst>
          </p:cNvPr>
          <p:cNvSpPr txBox="1"/>
          <p:nvPr/>
        </p:nvSpPr>
        <p:spPr>
          <a:xfrm>
            <a:off x="391267" y="1327429"/>
            <a:ext cx="218200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① 추천 서비스 기획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8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53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0847679-020F-6549-1A2D-7D48B04DEF54}"/>
              </a:ext>
            </a:extLst>
          </p:cNvPr>
          <p:cNvSpPr txBox="1">
            <a:spLocks/>
          </p:cNvSpPr>
          <p:nvPr/>
        </p:nvSpPr>
        <p:spPr>
          <a:xfrm>
            <a:off x="251535" y="49069"/>
            <a:ext cx="2563713" cy="5885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>
              <a:buSzPts val="3000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32" name="Google Shape;82;p16">
            <a:extLst>
              <a:ext uri="{FF2B5EF4-FFF2-40B4-BE49-F238E27FC236}">
                <a16:creationId xmlns:a16="http://schemas.microsoft.com/office/drawing/2014/main" id="{2C020331-F193-BC96-5470-1A35885B87F0}"/>
              </a:ext>
            </a:extLst>
          </p:cNvPr>
          <p:cNvSpPr txBox="1">
            <a:spLocks/>
          </p:cNvSpPr>
          <p:nvPr/>
        </p:nvSpPr>
        <p:spPr>
          <a:xfrm>
            <a:off x="415600" y="442131"/>
            <a:ext cx="4295966" cy="4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" sz="1950" b="1" dirty="0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1.3 </a:t>
            </a:r>
            <a:r>
              <a:rPr lang="ko" altLang="en-US" sz="1950" b="1">
                <a:solidFill>
                  <a:srgbClr val="7597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수립</a:t>
            </a:r>
            <a:endParaRPr lang="ko-KR" altLang="en-US" sz="1950" b="1" dirty="0">
              <a:solidFill>
                <a:srgbClr val="7597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2CD6FE1-377E-DCFC-B3CE-4353615B2E08}"/>
              </a:ext>
            </a:extLst>
          </p:cNvPr>
          <p:cNvSpPr/>
          <p:nvPr/>
        </p:nvSpPr>
        <p:spPr>
          <a:xfrm>
            <a:off x="5588381" y="2464796"/>
            <a:ext cx="466790" cy="282676"/>
          </a:xfrm>
          <a:prstGeom prst="rightArrow">
            <a:avLst/>
          </a:prstGeom>
          <a:solidFill>
            <a:srgbClr val="A4D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F3E4722-1D0F-A625-56D1-C59E772D8EAD}"/>
              </a:ext>
            </a:extLst>
          </p:cNvPr>
          <p:cNvSpPr/>
          <p:nvPr/>
        </p:nvSpPr>
        <p:spPr>
          <a:xfrm>
            <a:off x="7990669" y="2464796"/>
            <a:ext cx="466790" cy="282676"/>
          </a:xfrm>
          <a:prstGeom prst="rightArrow">
            <a:avLst/>
          </a:prstGeom>
          <a:solidFill>
            <a:srgbClr val="A4D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48BBD67-5A4B-7D86-C0AD-9B70836F88CB}"/>
              </a:ext>
            </a:extLst>
          </p:cNvPr>
          <p:cNvSpPr/>
          <p:nvPr/>
        </p:nvSpPr>
        <p:spPr>
          <a:xfrm>
            <a:off x="3192649" y="1846303"/>
            <a:ext cx="7630958" cy="1519662"/>
          </a:xfrm>
          <a:prstGeom prst="roundRect">
            <a:avLst/>
          </a:prstGeom>
          <a:noFill/>
          <a:ln>
            <a:solidFill>
              <a:srgbClr val="B6DB5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7A23754-D509-66BA-7B2E-F371E288E365}"/>
              </a:ext>
            </a:extLst>
          </p:cNvPr>
          <p:cNvSpPr/>
          <p:nvPr/>
        </p:nvSpPr>
        <p:spPr>
          <a:xfrm>
            <a:off x="3192649" y="3454324"/>
            <a:ext cx="7630958" cy="1519662"/>
          </a:xfrm>
          <a:prstGeom prst="roundRect">
            <a:avLst/>
          </a:prstGeom>
          <a:noFill/>
          <a:ln>
            <a:solidFill>
              <a:srgbClr val="B6DB5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38C0A0EB-A1BF-0F68-38EC-506BFDB26421}"/>
              </a:ext>
            </a:extLst>
          </p:cNvPr>
          <p:cNvSpPr/>
          <p:nvPr/>
        </p:nvSpPr>
        <p:spPr>
          <a:xfrm>
            <a:off x="5588381" y="5624661"/>
            <a:ext cx="466790" cy="282676"/>
          </a:xfrm>
          <a:prstGeom prst="rightArrow">
            <a:avLst/>
          </a:prstGeom>
          <a:solidFill>
            <a:srgbClr val="A4D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3FE0735E-E07D-28DC-C565-22306622BDBE}"/>
              </a:ext>
            </a:extLst>
          </p:cNvPr>
          <p:cNvSpPr/>
          <p:nvPr/>
        </p:nvSpPr>
        <p:spPr>
          <a:xfrm>
            <a:off x="7990669" y="5678962"/>
            <a:ext cx="466790" cy="282676"/>
          </a:xfrm>
          <a:prstGeom prst="rightArrow">
            <a:avLst/>
          </a:prstGeom>
          <a:solidFill>
            <a:srgbClr val="A4D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B1AC33-20C4-8E71-BE03-7B34DF323CBD}"/>
              </a:ext>
            </a:extLst>
          </p:cNvPr>
          <p:cNvSpPr txBox="1"/>
          <p:nvPr/>
        </p:nvSpPr>
        <p:spPr>
          <a:xfrm>
            <a:off x="3314968" y="3070257"/>
            <a:ext cx="2351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제품별 고객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리뷰데이터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D2DD667-6BBD-42B1-8547-1F7A2478445C}"/>
              </a:ext>
            </a:extLst>
          </p:cNvPr>
          <p:cNvSpPr/>
          <p:nvPr/>
        </p:nvSpPr>
        <p:spPr>
          <a:xfrm>
            <a:off x="996061" y="1846303"/>
            <a:ext cx="2081621" cy="1519662"/>
          </a:xfrm>
          <a:prstGeom prst="roundRect">
            <a:avLst/>
          </a:prstGeom>
          <a:noFill/>
          <a:ln w="19050">
            <a:solidFill>
              <a:srgbClr val="B6D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제품별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리뷰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6D583B1-8F67-D315-652E-AAB5D3BBFA33}"/>
              </a:ext>
            </a:extLst>
          </p:cNvPr>
          <p:cNvSpPr/>
          <p:nvPr/>
        </p:nvSpPr>
        <p:spPr>
          <a:xfrm>
            <a:off x="996060" y="3454322"/>
            <a:ext cx="2081621" cy="1519662"/>
          </a:xfrm>
          <a:prstGeom prst="roundRect">
            <a:avLst/>
          </a:prstGeom>
          <a:noFill/>
          <a:ln w="19050">
            <a:solidFill>
              <a:srgbClr val="B6D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B62809E-A438-13E1-BC24-17FD66FC8632}"/>
              </a:ext>
            </a:extLst>
          </p:cNvPr>
          <p:cNvSpPr/>
          <p:nvPr/>
        </p:nvSpPr>
        <p:spPr>
          <a:xfrm>
            <a:off x="996060" y="5060468"/>
            <a:ext cx="2081621" cy="1519662"/>
          </a:xfrm>
          <a:prstGeom prst="roundRect">
            <a:avLst/>
          </a:prstGeom>
          <a:noFill/>
          <a:ln w="19050">
            <a:solidFill>
              <a:srgbClr val="B6D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속성에 따른  추천 서비스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499C56-AE95-E1E3-94F9-7E8AAC4B90EC}"/>
              </a:ext>
            </a:extLst>
          </p:cNvPr>
          <p:cNvSpPr txBox="1"/>
          <p:nvPr/>
        </p:nvSpPr>
        <p:spPr>
          <a:xfrm>
            <a:off x="5847246" y="2843251"/>
            <a:ext cx="2351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Selenium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bs4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lang="en-US" altLang="ko-KR" sz="12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929AF8-822D-375E-1EDA-A6D230A9FE10}"/>
              </a:ext>
            </a:extLst>
          </p:cNvPr>
          <p:cNvSpPr txBox="1"/>
          <p:nvPr/>
        </p:nvSpPr>
        <p:spPr>
          <a:xfrm>
            <a:off x="8297857" y="2880278"/>
            <a:ext cx="2525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활용하여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 </a:t>
            </a:r>
            <a:r>
              <a:rPr lang="en-US" altLang="ko-KR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</a:p>
        </p:txBody>
      </p:sp>
      <p:sp>
        <p:nvSpPr>
          <p:cNvPr id="51" name="화살표: 오른쪽 42">
            <a:extLst>
              <a:ext uri="{FF2B5EF4-FFF2-40B4-BE49-F238E27FC236}">
                <a16:creationId xmlns:a16="http://schemas.microsoft.com/office/drawing/2014/main" id="{85A77EB1-E2C6-070B-5A19-55956E4C7E7F}"/>
              </a:ext>
            </a:extLst>
          </p:cNvPr>
          <p:cNvSpPr/>
          <p:nvPr/>
        </p:nvSpPr>
        <p:spPr>
          <a:xfrm>
            <a:off x="5588381" y="4072816"/>
            <a:ext cx="466790" cy="282676"/>
          </a:xfrm>
          <a:prstGeom prst="rightArrow">
            <a:avLst/>
          </a:prstGeom>
          <a:solidFill>
            <a:srgbClr val="A4D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화살표: 오른쪽 44">
            <a:extLst>
              <a:ext uri="{FF2B5EF4-FFF2-40B4-BE49-F238E27FC236}">
                <a16:creationId xmlns:a16="http://schemas.microsoft.com/office/drawing/2014/main" id="{F18150EB-BE1E-BE63-0A2C-DD399731ED7F}"/>
              </a:ext>
            </a:extLst>
          </p:cNvPr>
          <p:cNvSpPr/>
          <p:nvPr/>
        </p:nvSpPr>
        <p:spPr>
          <a:xfrm>
            <a:off x="7913805" y="4072816"/>
            <a:ext cx="466790" cy="282676"/>
          </a:xfrm>
          <a:prstGeom prst="rightArrow">
            <a:avLst/>
          </a:prstGeom>
          <a:solidFill>
            <a:srgbClr val="A4D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A5F6BB-FAB3-F107-A1DA-0795C4DF4690}"/>
              </a:ext>
            </a:extLst>
          </p:cNvPr>
          <p:cNvSpPr txBox="1"/>
          <p:nvPr/>
        </p:nvSpPr>
        <p:spPr>
          <a:xfrm>
            <a:off x="5910280" y="4435464"/>
            <a:ext cx="2159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올리브영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불용어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사전 제작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이를 기반으로 </a:t>
            </a:r>
            <a:r>
              <a:rPr lang="ko-KR" altLang="en-US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 단어 통합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154001-5C6B-AEC4-C428-44B10096E111}"/>
              </a:ext>
            </a:extLst>
          </p:cNvPr>
          <p:cNvSpPr txBox="1"/>
          <p:nvPr/>
        </p:nvSpPr>
        <p:spPr>
          <a:xfrm>
            <a:off x="3338115" y="4455320"/>
            <a:ext cx="2230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중복데이터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원핫인코딩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 </a:t>
            </a:r>
            <a:r>
              <a:rPr lang="ko-KR" altLang="en-US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lang="en-US" altLang="ko-KR" sz="12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3FDC6-4F68-93D3-91D0-4D17F00CAA68}"/>
              </a:ext>
            </a:extLst>
          </p:cNvPr>
          <p:cNvSpPr txBox="1"/>
          <p:nvPr/>
        </p:nvSpPr>
        <p:spPr>
          <a:xfrm>
            <a:off x="8539358" y="4462559"/>
            <a:ext cx="214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토픽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모델링을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리뷰 기반 제품 속성 추출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CE82498-5778-4FC2-2DD7-CF7913DEBBD2}"/>
              </a:ext>
            </a:extLst>
          </p:cNvPr>
          <p:cNvSpPr/>
          <p:nvPr/>
        </p:nvSpPr>
        <p:spPr>
          <a:xfrm>
            <a:off x="881094" y="1768513"/>
            <a:ext cx="427942" cy="425805"/>
          </a:xfrm>
          <a:prstGeom prst="ellipse">
            <a:avLst/>
          </a:prstGeom>
          <a:solidFill>
            <a:srgbClr val="B6D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12C8C8D-B6CA-64D2-3A49-A8747249282B}"/>
              </a:ext>
            </a:extLst>
          </p:cNvPr>
          <p:cNvSpPr/>
          <p:nvPr/>
        </p:nvSpPr>
        <p:spPr>
          <a:xfrm>
            <a:off x="881094" y="3385601"/>
            <a:ext cx="427942" cy="425805"/>
          </a:xfrm>
          <a:prstGeom prst="ellipse">
            <a:avLst/>
          </a:prstGeom>
          <a:solidFill>
            <a:srgbClr val="B6D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476A98F-E023-B3B7-7D22-09D3FBF12342}"/>
              </a:ext>
            </a:extLst>
          </p:cNvPr>
          <p:cNvSpPr/>
          <p:nvPr/>
        </p:nvSpPr>
        <p:spPr>
          <a:xfrm>
            <a:off x="881094" y="4994200"/>
            <a:ext cx="427942" cy="425805"/>
          </a:xfrm>
          <a:prstGeom prst="ellipse">
            <a:avLst/>
          </a:prstGeom>
          <a:solidFill>
            <a:srgbClr val="B6D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7EB51F2B-8737-5413-DA79-2BCDC3ECC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55" b="24225"/>
          <a:stretch/>
        </p:blipFill>
        <p:spPr>
          <a:xfrm>
            <a:off x="3424127" y="1946030"/>
            <a:ext cx="2058801" cy="1089445"/>
          </a:xfrm>
          <a:prstGeom prst="rect">
            <a:avLst/>
          </a:prstGeom>
        </p:spPr>
      </p:pic>
      <p:pic>
        <p:nvPicPr>
          <p:cNvPr id="60" name="Picture 4" descr="Web] BeautifulSoup와 표현식 - yg's blog">
            <a:extLst>
              <a:ext uri="{FF2B5EF4-FFF2-40B4-BE49-F238E27FC236}">
                <a16:creationId xmlns:a16="http://schemas.microsoft.com/office/drawing/2014/main" id="{3A2FB053-35C1-5E91-0D7E-0F55ECF2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64" y="2022192"/>
            <a:ext cx="1436860" cy="90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MySQL] PRIMARY KEY, UNIQUE KEY 지정">
            <a:extLst>
              <a:ext uri="{FF2B5EF4-FFF2-40B4-BE49-F238E27FC236}">
                <a16:creationId xmlns:a16="http://schemas.microsoft.com/office/drawing/2014/main" id="{76A1049A-8ED1-81FF-96B6-94B363F4D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441" y="1834574"/>
            <a:ext cx="929300" cy="54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4" descr="Database - Free technology icons">
            <a:extLst>
              <a:ext uri="{FF2B5EF4-FFF2-40B4-BE49-F238E27FC236}">
                <a16:creationId xmlns:a16="http://schemas.microsoft.com/office/drawing/2014/main" id="{5BDB5B02-DD07-2FCD-998D-D0B276E56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513" y="2364602"/>
            <a:ext cx="564106" cy="48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9718433-D43A-BBF6-7742-04CCADFAE93D}"/>
              </a:ext>
            </a:extLst>
          </p:cNvPr>
          <p:cNvSpPr txBox="1"/>
          <p:nvPr/>
        </p:nvSpPr>
        <p:spPr>
          <a:xfrm>
            <a:off x="9858722" y="2516961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5" name="Picture 16" descr="Dictionary - Free education icons">
            <a:extLst>
              <a:ext uri="{FF2B5EF4-FFF2-40B4-BE49-F238E27FC236}">
                <a16:creationId xmlns:a16="http://schemas.microsoft.com/office/drawing/2014/main" id="{FD13A31F-73F1-086D-03D2-354214CB7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85" y="3651424"/>
            <a:ext cx="850772" cy="72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2" descr="데이터 전처리">
            <a:extLst>
              <a:ext uri="{FF2B5EF4-FFF2-40B4-BE49-F238E27FC236}">
                <a16:creationId xmlns:a16="http://schemas.microsoft.com/office/drawing/2014/main" id="{FE6B55C0-C484-06F5-0D70-A9FE3A942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635" y="3602238"/>
            <a:ext cx="973561" cy="83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Topic Modelling NLP-Amazon reviews, BBC news | Kaggle">
            <a:extLst>
              <a:ext uri="{FF2B5EF4-FFF2-40B4-BE49-F238E27FC236}">
                <a16:creationId xmlns:a16="http://schemas.microsoft.com/office/drawing/2014/main" id="{1D6FCEBD-1583-3235-51DC-990DEF0C2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" t="4689" r="15738" b="11005"/>
          <a:stretch/>
        </p:blipFill>
        <p:spPr bwMode="auto">
          <a:xfrm>
            <a:off x="8819979" y="3571549"/>
            <a:ext cx="1659271" cy="83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5E1362F-17D9-D69D-8DE7-19AA1898E9D9}"/>
              </a:ext>
            </a:extLst>
          </p:cNvPr>
          <p:cNvSpPr txBox="1"/>
          <p:nvPr/>
        </p:nvSpPr>
        <p:spPr>
          <a:xfrm>
            <a:off x="3382137" y="6094288"/>
            <a:ext cx="20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시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관심사 선택 과정 도입</a:t>
            </a:r>
            <a:endParaRPr lang="en-US" altLang="ko-KR" sz="12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2" name="Google Shape;214;p19">
            <a:extLst>
              <a:ext uri="{FF2B5EF4-FFF2-40B4-BE49-F238E27FC236}">
                <a16:creationId xmlns:a16="http://schemas.microsoft.com/office/drawing/2014/main" id="{D87FD45F-9E1E-0A1D-D873-6564CB898D8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58946" y="1992861"/>
            <a:ext cx="809636" cy="8096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1E2C67A-5364-C676-0086-334FBF3AB4B9}"/>
              </a:ext>
            </a:extLst>
          </p:cNvPr>
          <p:cNvSpPr/>
          <p:nvPr/>
        </p:nvSpPr>
        <p:spPr>
          <a:xfrm>
            <a:off x="3192649" y="5091211"/>
            <a:ext cx="7630958" cy="1519662"/>
          </a:xfrm>
          <a:prstGeom prst="roundRect">
            <a:avLst/>
          </a:prstGeom>
          <a:noFill/>
          <a:ln>
            <a:solidFill>
              <a:srgbClr val="B6DB5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4" name="Google Shape;431;p30">
            <a:extLst>
              <a:ext uri="{FF2B5EF4-FFF2-40B4-BE49-F238E27FC236}">
                <a16:creationId xmlns:a16="http://schemas.microsoft.com/office/drawing/2014/main" id="{D4FCC5F2-5AD9-29CD-61BF-939102AF354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71875" y="5243828"/>
            <a:ext cx="750485" cy="75048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AFDF555-4654-0EF0-E5DE-BFD72B391A32}"/>
              </a:ext>
            </a:extLst>
          </p:cNvPr>
          <p:cNvSpPr txBox="1"/>
          <p:nvPr/>
        </p:nvSpPr>
        <p:spPr>
          <a:xfrm>
            <a:off x="6087242" y="6094288"/>
            <a:ext cx="196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추출된 제품 속성에 따른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dirty="0">
                <a:solidFill>
                  <a:srgbClr val="F10D3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시스템 개발</a:t>
            </a:r>
            <a:endParaRPr lang="en-US" altLang="ko-KR" sz="12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4C547C-587B-8B5E-47FB-C2F5DEB11E03}"/>
              </a:ext>
            </a:extLst>
          </p:cNvPr>
          <p:cNvSpPr txBox="1"/>
          <p:nvPr/>
        </p:nvSpPr>
        <p:spPr>
          <a:xfrm>
            <a:off x="8631204" y="6090403"/>
            <a:ext cx="196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Django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를 통해</a:t>
            </a:r>
            <a:endParaRPr lang="en-US" altLang="ko-KR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제품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 서비스 웹 개발</a:t>
            </a:r>
            <a:endParaRPr lang="en-US" altLang="ko-KR" sz="1200" b="1" dirty="0">
              <a:solidFill>
                <a:srgbClr val="F10D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02" name="Picture 6" descr="Classification free icon">
            <a:extLst>
              <a:ext uri="{FF2B5EF4-FFF2-40B4-BE49-F238E27FC236}">
                <a16:creationId xmlns:a16="http://schemas.microsoft.com/office/drawing/2014/main" id="{6CF74DEB-F3FA-4257-7FD3-F0962140C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911" y="5252798"/>
            <a:ext cx="837605" cy="83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96060" y="3921765"/>
            <a:ext cx="20816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리뷰 데이터 기반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속성 분류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장고(Django)란? - 하나몬">
            <a:extLst>
              <a:ext uri="{FF2B5EF4-FFF2-40B4-BE49-F238E27FC236}">
                <a16:creationId xmlns:a16="http://schemas.microsoft.com/office/drawing/2014/main" id="{0C2C5B50-5D94-0C1F-E84A-41386A41A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158" y="5336530"/>
            <a:ext cx="1235676" cy="69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5B9DED-6BFE-FCD3-1806-A38A2D6307B6}"/>
              </a:ext>
            </a:extLst>
          </p:cNvPr>
          <p:cNvSpPr txBox="1"/>
          <p:nvPr/>
        </p:nvSpPr>
        <p:spPr>
          <a:xfrm>
            <a:off x="415600" y="1143850"/>
            <a:ext cx="189026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② 프로젝트 기획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9</a:t>
            </a:fld>
            <a:r>
              <a:rPr lang="en-US" altLang="ko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/52</a:t>
            </a:r>
            <a:endParaRPr lang="ko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32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4230</Words>
  <Application>Microsoft Office PowerPoint</Application>
  <PresentationFormat>와이드스크린</PresentationFormat>
  <Paragraphs>1089</Paragraphs>
  <Slides>53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맑은 고딕</vt:lpstr>
      <vt:lpstr>나눔고딕</vt:lpstr>
      <vt:lpstr>나눔스퀘어 Bold</vt:lpstr>
      <vt:lpstr>Arial</vt:lpstr>
      <vt:lpstr>나눔고딕 ExtraBold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I. 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II. 데이터 수집 및 EDA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III. 모델 설계 및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IV. 마케팅 전략 제안</vt:lpstr>
      <vt:lpstr>PowerPoint 프레젠테이션</vt:lpstr>
      <vt:lpstr>PowerPoint 프레젠테이션</vt:lpstr>
      <vt:lpstr>V. 발전 방향</vt:lpstr>
      <vt:lpstr>PowerPoint 프레젠테이션</vt:lpstr>
      <vt:lpstr>PowerPoint 프레젠테이션</vt:lpstr>
      <vt:lpstr>PowerPoint 프레젠테이션</vt:lpstr>
      <vt:lpstr>Q&amp;A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기반 리뷰데이터를 활용한 제품 속성 분석 및 개인맞춤 추천 서비스</dc:title>
  <dc:creator>ASIA-10</dc:creator>
  <cp:lastModifiedBy>ASIA-10</cp:lastModifiedBy>
  <cp:revision>144</cp:revision>
  <dcterms:modified xsi:type="dcterms:W3CDTF">2023-02-23T03:22:50Z</dcterms:modified>
</cp:coreProperties>
</file>